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2.xml" ContentType="application/inkml+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96" r:id="rId10"/>
    <p:sldId id="265" r:id="rId11"/>
    <p:sldId id="266" r:id="rId12"/>
    <p:sldId id="267" r:id="rId13"/>
    <p:sldId id="268" r:id="rId14"/>
    <p:sldId id="291"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95" r:id="rId31"/>
    <p:sldId id="285" r:id="rId32"/>
    <p:sldId id="286" r:id="rId33"/>
    <p:sldId id="287" r:id="rId34"/>
    <p:sldId id="288" r:id="rId35"/>
    <p:sldId id="289" r:id="rId36"/>
    <p:sldId id="293"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TfiKLGSFs7w1bJa0h/ZMnlmdjc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7" autoAdjust="0"/>
  </p:normalViewPr>
  <p:slideViewPr>
    <p:cSldViewPr snapToGrid="0">
      <p:cViewPr varScale="1">
        <p:scale>
          <a:sx n="79" d="100"/>
          <a:sy n="79" d="100"/>
        </p:scale>
        <p:origin x="9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20T08:51:19.542"/>
    </inkml:context>
    <inkml:brush xml:id="br0">
      <inkml:brushProperty name="width" value="0.1" units="cm"/>
      <inkml:brushProperty name="height" value="0.1" units="cm"/>
      <inkml:brushProperty name="color" value="#E71224"/>
      <inkml:brushProperty name="ignorePressure" value="1"/>
    </inkml:brush>
  </inkml:definitions>
  <inkml:trace contextRef="#ctx0" brushRef="#br0">0 13,'4'-3,"3"-2,2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20T09:20:54.139"/>
    </inkml:context>
    <inkml:brush xml:id="br0">
      <inkml:brushProperty name="width" value="0.1" units="cm"/>
      <inkml:brushProperty name="height" value="0.1" units="cm"/>
      <inkml:brushProperty name="color" value="#FFC114"/>
      <inkml:brushProperty name="ignorePressure" value="1"/>
    </inkml:brush>
  </inkml:definitions>
  <inkml:trace contextRef="#ctx0" brushRef="#br0">0 1,'4'0,"12"7,19 3,22 0,20-2,12-3,6-1,2-2,-12-2,-17 0,-20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phet.colorado.edu/sims/html/energy-forms-and-changes/latest/energy-forms-and-changes_en.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het.colorado.edu/sims/html/energy-forms-and-changes/latest/energy-forms-and-changes_en.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u="sng" dirty="0">
                <a:solidFill>
                  <a:schemeClr val="hlink"/>
                </a:solidFill>
                <a:hlinkClick r:id="rId3"/>
              </a:rPr>
              <a:t>https://phet.colorado.edu/sims/html/energy-forms-and-changes/latest/energy-forms-and-changes_en.html</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u="sng" dirty="0">
                <a:solidFill>
                  <a:schemeClr val="hlink"/>
                </a:solidFill>
                <a:hlinkClick r:id="rId3"/>
              </a:rPr>
              <a:t>https://phet.colorado.edu/sims/html/energy-forms-and-changes/latest/energy-forms-and-changes_en.html</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3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9" name="Google Shape;19;p3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 name="Google Shape;20;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
        <p:cNvGrpSpPr/>
        <p:nvPr/>
      </p:nvGrpSpPr>
      <p:grpSpPr>
        <a:xfrm>
          <a:off x="0" y="0"/>
          <a:ext cx="0" cy="0"/>
          <a:chOff x="0" y="0"/>
          <a:chExt cx="0" cy="0"/>
        </a:xfrm>
      </p:grpSpPr>
      <p:sp>
        <p:nvSpPr>
          <p:cNvPr id="25" name="Google Shape;25;p4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6" name="Google Shape;26;p4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 name="Google Shape;27;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
        <p:cNvGrpSpPr/>
        <p:nvPr/>
      </p:nvGrpSpPr>
      <p:grpSpPr>
        <a:xfrm>
          <a:off x="0" y="0"/>
          <a:ext cx="0" cy="0"/>
          <a:chOff x="0" y="0"/>
          <a:chExt cx="0" cy="0"/>
        </a:xfrm>
      </p:grpSpPr>
      <p:sp>
        <p:nvSpPr>
          <p:cNvPr id="29" name="Google Shape;29;p4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0" name="Google Shape;30;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4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4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4" name="Google Shape;34;p4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5" name="Google Shape;35;p4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6" name="Google Shape;36;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over Content" type="txOverObj">
  <p:cSld name="TEXT_OVER_OBJECT">
    <p:spTree>
      <p:nvGrpSpPr>
        <p:cNvPr id="1" name="Shape 39"/>
        <p:cNvGrpSpPr/>
        <p:nvPr/>
      </p:nvGrpSpPr>
      <p:grpSpPr>
        <a:xfrm>
          <a:off x="0" y="0"/>
          <a:ext cx="0" cy="0"/>
          <a:chOff x="0" y="0"/>
          <a:chExt cx="0" cy="0"/>
        </a:xfrm>
      </p:grpSpPr>
      <p:sp>
        <p:nvSpPr>
          <p:cNvPr id="40" name="Google Shape;40;p45"/>
          <p:cNvSpPr txBox="1">
            <a:spLocks noGrp="1"/>
          </p:cNvSpPr>
          <p:nvPr>
            <p:ph type="title"/>
          </p:nvPr>
        </p:nvSpPr>
        <p:spPr>
          <a:xfrm>
            <a:off x="457200" y="183356"/>
            <a:ext cx="8385300" cy="1074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 name="Google Shape;41;p45"/>
          <p:cNvSpPr txBox="1">
            <a:spLocks noGrp="1"/>
          </p:cNvSpPr>
          <p:nvPr>
            <p:ph type="body" idx="1"/>
          </p:nvPr>
        </p:nvSpPr>
        <p:spPr>
          <a:xfrm>
            <a:off x="838200" y="1428750"/>
            <a:ext cx="8007300" cy="1514400"/>
          </a:xfrm>
          <a:prstGeom prst="rect">
            <a:avLst/>
          </a:prstGeom>
          <a:noFill/>
          <a:ln>
            <a:noFill/>
          </a:ln>
        </p:spPr>
        <p:txBody>
          <a:bodyPr spcFirstLastPara="1" wrap="square" lIns="91425" tIns="45700" rIns="91425" bIns="45700" anchor="t" anchorCtr="0">
            <a:noAutofit/>
          </a:bodyPr>
          <a:lstStyle>
            <a:lvl1pPr marL="457200" lvl="0" indent="-342900" algn="l">
              <a:lnSpc>
                <a:spcPct val="115000"/>
              </a:lnSpc>
              <a:spcBef>
                <a:spcPts val="360"/>
              </a:spcBef>
              <a:spcAft>
                <a:spcPts val="0"/>
              </a:spcAft>
              <a:buSzPts val="1800"/>
              <a:buChar char="●"/>
              <a:defRPr/>
            </a:lvl1pPr>
            <a:lvl2pPr marL="914400" lvl="1" indent="-342900" algn="l">
              <a:lnSpc>
                <a:spcPct val="115000"/>
              </a:lnSpc>
              <a:spcBef>
                <a:spcPts val="360"/>
              </a:spcBef>
              <a:spcAft>
                <a:spcPts val="0"/>
              </a:spcAft>
              <a:buSzPts val="1800"/>
              <a:buChar char="○"/>
              <a:defRPr/>
            </a:lvl2pPr>
            <a:lvl3pPr marL="1371600" lvl="2" indent="-342900" algn="l">
              <a:lnSpc>
                <a:spcPct val="115000"/>
              </a:lnSpc>
              <a:spcBef>
                <a:spcPts val="360"/>
              </a:spcBef>
              <a:spcAft>
                <a:spcPts val="0"/>
              </a:spcAft>
              <a:buSzPts val="1800"/>
              <a:buChar char="■"/>
              <a:defRPr/>
            </a:lvl3pPr>
            <a:lvl4pPr marL="1828800" lvl="3" indent="-342900" algn="l">
              <a:lnSpc>
                <a:spcPct val="115000"/>
              </a:lnSpc>
              <a:spcBef>
                <a:spcPts val="360"/>
              </a:spcBef>
              <a:spcAft>
                <a:spcPts val="0"/>
              </a:spcAft>
              <a:buSzPts val="1800"/>
              <a:buChar char="●"/>
              <a:defRPr/>
            </a:lvl4pPr>
            <a:lvl5pPr marL="2286000" lvl="4" indent="-342900" algn="l">
              <a:lnSpc>
                <a:spcPct val="115000"/>
              </a:lnSpc>
              <a:spcBef>
                <a:spcPts val="360"/>
              </a:spcBef>
              <a:spcAft>
                <a:spcPts val="0"/>
              </a:spcAft>
              <a:buSzPts val="1800"/>
              <a:buChar char="○"/>
              <a:defRPr/>
            </a:lvl5pPr>
            <a:lvl6pPr marL="2743200" lvl="5" indent="-342900" algn="l">
              <a:lnSpc>
                <a:spcPct val="115000"/>
              </a:lnSpc>
              <a:spcBef>
                <a:spcPts val="360"/>
              </a:spcBef>
              <a:spcAft>
                <a:spcPts val="0"/>
              </a:spcAft>
              <a:buSzPts val="1800"/>
              <a:buChar char="■"/>
              <a:defRPr/>
            </a:lvl6pPr>
            <a:lvl7pPr marL="3200400" lvl="6" indent="-342900" algn="l">
              <a:lnSpc>
                <a:spcPct val="115000"/>
              </a:lnSpc>
              <a:spcBef>
                <a:spcPts val="360"/>
              </a:spcBef>
              <a:spcAft>
                <a:spcPts val="0"/>
              </a:spcAft>
              <a:buSzPts val="1800"/>
              <a:buChar char="●"/>
              <a:defRPr/>
            </a:lvl7pPr>
            <a:lvl8pPr marL="3657600" lvl="7" indent="-342900" algn="l">
              <a:lnSpc>
                <a:spcPct val="115000"/>
              </a:lnSpc>
              <a:spcBef>
                <a:spcPts val="360"/>
              </a:spcBef>
              <a:spcAft>
                <a:spcPts val="0"/>
              </a:spcAft>
              <a:buSzPts val="1800"/>
              <a:buChar char="○"/>
              <a:defRPr/>
            </a:lvl8pPr>
            <a:lvl9pPr marL="4114800" lvl="8" indent="-342900" algn="l">
              <a:lnSpc>
                <a:spcPct val="115000"/>
              </a:lnSpc>
              <a:spcBef>
                <a:spcPts val="360"/>
              </a:spcBef>
              <a:spcAft>
                <a:spcPts val="0"/>
              </a:spcAft>
              <a:buSzPts val="1800"/>
              <a:buChar char="■"/>
              <a:defRPr/>
            </a:lvl9pPr>
          </a:lstStyle>
          <a:p>
            <a:endParaRPr/>
          </a:p>
        </p:txBody>
      </p:sp>
      <p:sp>
        <p:nvSpPr>
          <p:cNvPr id="42" name="Google Shape;42;p45"/>
          <p:cNvSpPr txBox="1">
            <a:spLocks noGrp="1"/>
          </p:cNvSpPr>
          <p:nvPr>
            <p:ph type="body" idx="2"/>
          </p:nvPr>
        </p:nvSpPr>
        <p:spPr>
          <a:xfrm>
            <a:off x="838200" y="3057525"/>
            <a:ext cx="8007300" cy="1514400"/>
          </a:xfrm>
          <a:prstGeom prst="rect">
            <a:avLst/>
          </a:prstGeom>
          <a:noFill/>
          <a:ln>
            <a:noFill/>
          </a:ln>
        </p:spPr>
        <p:txBody>
          <a:bodyPr spcFirstLastPara="1" wrap="square" lIns="91425" tIns="45700" rIns="91425" bIns="45700" anchor="t" anchorCtr="0">
            <a:noAutofit/>
          </a:bodyPr>
          <a:lstStyle>
            <a:lvl1pPr marL="457200" lvl="0" indent="-342900" algn="l">
              <a:lnSpc>
                <a:spcPct val="115000"/>
              </a:lnSpc>
              <a:spcBef>
                <a:spcPts val="360"/>
              </a:spcBef>
              <a:spcAft>
                <a:spcPts val="0"/>
              </a:spcAft>
              <a:buSzPts val="1800"/>
              <a:buChar char="●"/>
              <a:defRPr/>
            </a:lvl1pPr>
            <a:lvl2pPr marL="914400" lvl="1" indent="-342900" algn="l">
              <a:lnSpc>
                <a:spcPct val="115000"/>
              </a:lnSpc>
              <a:spcBef>
                <a:spcPts val="360"/>
              </a:spcBef>
              <a:spcAft>
                <a:spcPts val="0"/>
              </a:spcAft>
              <a:buSzPts val="1800"/>
              <a:buChar char="○"/>
              <a:defRPr/>
            </a:lvl2pPr>
            <a:lvl3pPr marL="1371600" lvl="2" indent="-342900" algn="l">
              <a:lnSpc>
                <a:spcPct val="115000"/>
              </a:lnSpc>
              <a:spcBef>
                <a:spcPts val="360"/>
              </a:spcBef>
              <a:spcAft>
                <a:spcPts val="0"/>
              </a:spcAft>
              <a:buSzPts val="1800"/>
              <a:buChar char="■"/>
              <a:defRPr/>
            </a:lvl3pPr>
            <a:lvl4pPr marL="1828800" lvl="3" indent="-342900" algn="l">
              <a:lnSpc>
                <a:spcPct val="115000"/>
              </a:lnSpc>
              <a:spcBef>
                <a:spcPts val="360"/>
              </a:spcBef>
              <a:spcAft>
                <a:spcPts val="0"/>
              </a:spcAft>
              <a:buSzPts val="1800"/>
              <a:buChar char="●"/>
              <a:defRPr/>
            </a:lvl4pPr>
            <a:lvl5pPr marL="2286000" lvl="4" indent="-342900" algn="l">
              <a:lnSpc>
                <a:spcPct val="115000"/>
              </a:lnSpc>
              <a:spcBef>
                <a:spcPts val="360"/>
              </a:spcBef>
              <a:spcAft>
                <a:spcPts val="0"/>
              </a:spcAft>
              <a:buSzPts val="1800"/>
              <a:buChar char="○"/>
              <a:defRPr/>
            </a:lvl5pPr>
            <a:lvl6pPr marL="2743200" lvl="5" indent="-342900" algn="l">
              <a:lnSpc>
                <a:spcPct val="115000"/>
              </a:lnSpc>
              <a:spcBef>
                <a:spcPts val="360"/>
              </a:spcBef>
              <a:spcAft>
                <a:spcPts val="0"/>
              </a:spcAft>
              <a:buSzPts val="1800"/>
              <a:buChar char="■"/>
              <a:defRPr/>
            </a:lvl6pPr>
            <a:lvl7pPr marL="3200400" lvl="6" indent="-342900" algn="l">
              <a:lnSpc>
                <a:spcPct val="115000"/>
              </a:lnSpc>
              <a:spcBef>
                <a:spcPts val="360"/>
              </a:spcBef>
              <a:spcAft>
                <a:spcPts val="0"/>
              </a:spcAft>
              <a:buSzPts val="1800"/>
              <a:buChar char="●"/>
              <a:defRPr/>
            </a:lvl7pPr>
            <a:lvl8pPr marL="3657600" lvl="7" indent="-342900" algn="l">
              <a:lnSpc>
                <a:spcPct val="115000"/>
              </a:lnSpc>
              <a:spcBef>
                <a:spcPts val="360"/>
              </a:spcBef>
              <a:spcAft>
                <a:spcPts val="0"/>
              </a:spcAft>
              <a:buSzPts val="1800"/>
              <a:buChar char="○"/>
              <a:defRPr/>
            </a:lvl8pPr>
            <a:lvl9pPr marL="4114800" lvl="8" indent="-342900" algn="l">
              <a:lnSpc>
                <a:spcPct val="115000"/>
              </a:lnSpc>
              <a:spcBef>
                <a:spcPts val="360"/>
              </a:spcBef>
              <a:spcAft>
                <a:spcPts val="0"/>
              </a:spcAft>
              <a:buSzPts val="1800"/>
              <a:buChar char="■"/>
              <a:defRPr/>
            </a:lvl9pPr>
          </a:lstStyle>
          <a:p>
            <a:endParaRPr/>
          </a:p>
        </p:txBody>
      </p:sp>
      <p:sp>
        <p:nvSpPr>
          <p:cNvPr id="43" name="Google Shape;43;p45"/>
          <p:cNvSpPr txBox="1">
            <a:spLocks noGrp="1"/>
          </p:cNvSpPr>
          <p:nvPr>
            <p:ph type="dt" idx="10"/>
          </p:nvPr>
        </p:nvSpPr>
        <p:spPr>
          <a:xfrm>
            <a:off x="838200" y="4683919"/>
            <a:ext cx="1901700" cy="357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45"/>
          <p:cNvSpPr txBox="1">
            <a:spLocks noGrp="1"/>
          </p:cNvSpPr>
          <p:nvPr>
            <p:ph type="ftr" idx="11"/>
          </p:nvPr>
        </p:nvSpPr>
        <p:spPr>
          <a:xfrm>
            <a:off x="3429000" y="4683919"/>
            <a:ext cx="2895600" cy="357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45"/>
          <p:cNvSpPr txBox="1">
            <a:spLocks noGrp="1"/>
          </p:cNvSpPr>
          <p:nvPr>
            <p:ph type="sldNum" idx="12"/>
          </p:nvPr>
        </p:nvSpPr>
        <p:spPr>
          <a:xfrm>
            <a:off x="6937375" y="4683919"/>
            <a:ext cx="19017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000">
              <a:solidFill>
                <a:schemeClr val="dk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6"/>
        <p:cNvGrpSpPr/>
        <p:nvPr/>
      </p:nvGrpSpPr>
      <p:grpSpPr>
        <a:xfrm>
          <a:off x="0" y="0"/>
          <a:ext cx="0" cy="0"/>
          <a:chOff x="0" y="0"/>
          <a:chExt cx="0" cy="0"/>
        </a:xfrm>
      </p:grpSpPr>
      <p:sp>
        <p:nvSpPr>
          <p:cNvPr id="47" name="Google Shape;47;p46"/>
          <p:cNvSpPr txBox="1">
            <a:spLocks noGrp="1"/>
          </p:cNvSpPr>
          <p:nvPr>
            <p:ph type="title"/>
          </p:nvPr>
        </p:nvSpPr>
        <p:spPr>
          <a:xfrm>
            <a:off x="457200" y="183356"/>
            <a:ext cx="8385300" cy="1074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 name="Google Shape;48;p46"/>
          <p:cNvSpPr txBox="1">
            <a:spLocks noGrp="1"/>
          </p:cNvSpPr>
          <p:nvPr>
            <p:ph type="body" idx="1"/>
          </p:nvPr>
        </p:nvSpPr>
        <p:spPr>
          <a:xfrm>
            <a:off x="838200" y="1428750"/>
            <a:ext cx="3927600" cy="3143100"/>
          </a:xfrm>
          <a:prstGeom prst="rect">
            <a:avLst/>
          </a:prstGeom>
          <a:noFill/>
          <a:ln>
            <a:noFill/>
          </a:ln>
        </p:spPr>
        <p:txBody>
          <a:bodyPr spcFirstLastPara="1" wrap="square" lIns="91425" tIns="45700" rIns="91425" bIns="45700" anchor="t" anchorCtr="0">
            <a:noAutofit/>
          </a:bodyPr>
          <a:lstStyle>
            <a:lvl1pPr marL="457200" lvl="0" indent="-342900" algn="l">
              <a:lnSpc>
                <a:spcPct val="115000"/>
              </a:lnSpc>
              <a:spcBef>
                <a:spcPts val="360"/>
              </a:spcBef>
              <a:spcAft>
                <a:spcPts val="0"/>
              </a:spcAft>
              <a:buSzPts val="1800"/>
              <a:buChar char="●"/>
              <a:defRPr/>
            </a:lvl1pPr>
            <a:lvl2pPr marL="914400" lvl="1" indent="-342900" algn="l">
              <a:lnSpc>
                <a:spcPct val="115000"/>
              </a:lnSpc>
              <a:spcBef>
                <a:spcPts val="360"/>
              </a:spcBef>
              <a:spcAft>
                <a:spcPts val="0"/>
              </a:spcAft>
              <a:buSzPts val="1800"/>
              <a:buChar char="○"/>
              <a:defRPr/>
            </a:lvl2pPr>
            <a:lvl3pPr marL="1371600" lvl="2" indent="-342900" algn="l">
              <a:lnSpc>
                <a:spcPct val="115000"/>
              </a:lnSpc>
              <a:spcBef>
                <a:spcPts val="360"/>
              </a:spcBef>
              <a:spcAft>
                <a:spcPts val="0"/>
              </a:spcAft>
              <a:buSzPts val="1800"/>
              <a:buChar char="■"/>
              <a:defRPr/>
            </a:lvl3pPr>
            <a:lvl4pPr marL="1828800" lvl="3" indent="-342900" algn="l">
              <a:lnSpc>
                <a:spcPct val="115000"/>
              </a:lnSpc>
              <a:spcBef>
                <a:spcPts val="360"/>
              </a:spcBef>
              <a:spcAft>
                <a:spcPts val="0"/>
              </a:spcAft>
              <a:buSzPts val="1800"/>
              <a:buChar char="●"/>
              <a:defRPr/>
            </a:lvl4pPr>
            <a:lvl5pPr marL="2286000" lvl="4" indent="-342900" algn="l">
              <a:lnSpc>
                <a:spcPct val="115000"/>
              </a:lnSpc>
              <a:spcBef>
                <a:spcPts val="360"/>
              </a:spcBef>
              <a:spcAft>
                <a:spcPts val="0"/>
              </a:spcAft>
              <a:buSzPts val="1800"/>
              <a:buChar char="○"/>
              <a:defRPr/>
            </a:lvl5pPr>
            <a:lvl6pPr marL="2743200" lvl="5" indent="-342900" algn="l">
              <a:lnSpc>
                <a:spcPct val="115000"/>
              </a:lnSpc>
              <a:spcBef>
                <a:spcPts val="360"/>
              </a:spcBef>
              <a:spcAft>
                <a:spcPts val="0"/>
              </a:spcAft>
              <a:buSzPts val="1800"/>
              <a:buChar char="■"/>
              <a:defRPr/>
            </a:lvl6pPr>
            <a:lvl7pPr marL="3200400" lvl="6" indent="-342900" algn="l">
              <a:lnSpc>
                <a:spcPct val="115000"/>
              </a:lnSpc>
              <a:spcBef>
                <a:spcPts val="360"/>
              </a:spcBef>
              <a:spcAft>
                <a:spcPts val="0"/>
              </a:spcAft>
              <a:buSzPts val="1800"/>
              <a:buChar char="●"/>
              <a:defRPr/>
            </a:lvl7pPr>
            <a:lvl8pPr marL="3657600" lvl="7" indent="-342900" algn="l">
              <a:lnSpc>
                <a:spcPct val="115000"/>
              </a:lnSpc>
              <a:spcBef>
                <a:spcPts val="360"/>
              </a:spcBef>
              <a:spcAft>
                <a:spcPts val="0"/>
              </a:spcAft>
              <a:buSzPts val="1800"/>
              <a:buChar char="○"/>
              <a:defRPr/>
            </a:lvl8pPr>
            <a:lvl9pPr marL="4114800" lvl="8" indent="-342900" algn="l">
              <a:lnSpc>
                <a:spcPct val="115000"/>
              </a:lnSpc>
              <a:spcBef>
                <a:spcPts val="360"/>
              </a:spcBef>
              <a:spcAft>
                <a:spcPts val="0"/>
              </a:spcAft>
              <a:buSzPts val="1800"/>
              <a:buChar char="■"/>
              <a:defRPr/>
            </a:lvl9pPr>
          </a:lstStyle>
          <a:p>
            <a:endParaRPr/>
          </a:p>
        </p:txBody>
      </p:sp>
      <p:sp>
        <p:nvSpPr>
          <p:cNvPr id="49" name="Google Shape;49;p46"/>
          <p:cNvSpPr txBox="1">
            <a:spLocks noGrp="1"/>
          </p:cNvSpPr>
          <p:nvPr>
            <p:ph type="body" idx="2"/>
          </p:nvPr>
        </p:nvSpPr>
        <p:spPr>
          <a:xfrm>
            <a:off x="4918075" y="1428750"/>
            <a:ext cx="3927600" cy="3143100"/>
          </a:xfrm>
          <a:prstGeom prst="rect">
            <a:avLst/>
          </a:prstGeom>
          <a:noFill/>
          <a:ln>
            <a:noFill/>
          </a:ln>
        </p:spPr>
        <p:txBody>
          <a:bodyPr spcFirstLastPara="1" wrap="square" lIns="91425" tIns="45700" rIns="91425" bIns="45700" anchor="t" anchorCtr="0">
            <a:noAutofit/>
          </a:bodyPr>
          <a:lstStyle>
            <a:lvl1pPr marL="457200" lvl="0" indent="-342900" algn="l">
              <a:lnSpc>
                <a:spcPct val="115000"/>
              </a:lnSpc>
              <a:spcBef>
                <a:spcPts val="360"/>
              </a:spcBef>
              <a:spcAft>
                <a:spcPts val="0"/>
              </a:spcAft>
              <a:buSzPts val="1800"/>
              <a:buChar char="●"/>
              <a:defRPr/>
            </a:lvl1pPr>
            <a:lvl2pPr marL="914400" lvl="1" indent="-342900" algn="l">
              <a:lnSpc>
                <a:spcPct val="115000"/>
              </a:lnSpc>
              <a:spcBef>
                <a:spcPts val="360"/>
              </a:spcBef>
              <a:spcAft>
                <a:spcPts val="0"/>
              </a:spcAft>
              <a:buSzPts val="1800"/>
              <a:buChar char="○"/>
              <a:defRPr/>
            </a:lvl2pPr>
            <a:lvl3pPr marL="1371600" lvl="2" indent="-342900" algn="l">
              <a:lnSpc>
                <a:spcPct val="115000"/>
              </a:lnSpc>
              <a:spcBef>
                <a:spcPts val="360"/>
              </a:spcBef>
              <a:spcAft>
                <a:spcPts val="0"/>
              </a:spcAft>
              <a:buSzPts val="1800"/>
              <a:buChar char="■"/>
              <a:defRPr/>
            </a:lvl3pPr>
            <a:lvl4pPr marL="1828800" lvl="3" indent="-342900" algn="l">
              <a:lnSpc>
                <a:spcPct val="115000"/>
              </a:lnSpc>
              <a:spcBef>
                <a:spcPts val="360"/>
              </a:spcBef>
              <a:spcAft>
                <a:spcPts val="0"/>
              </a:spcAft>
              <a:buSzPts val="1800"/>
              <a:buChar char="●"/>
              <a:defRPr/>
            </a:lvl4pPr>
            <a:lvl5pPr marL="2286000" lvl="4" indent="-342900" algn="l">
              <a:lnSpc>
                <a:spcPct val="115000"/>
              </a:lnSpc>
              <a:spcBef>
                <a:spcPts val="360"/>
              </a:spcBef>
              <a:spcAft>
                <a:spcPts val="0"/>
              </a:spcAft>
              <a:buSzPts val="1800"/>
              <a:buChar char="○"/>
              <a:defRPr/>
            </a:lvl5pPr>
            <a:lvl6pPr marL="2743200" lvl="5" indent="-342900" algn="l">
              <a:lnSpc>
                <a:spcPct val="115000"/>
              </a:lnSpc>
              <a:spcBef>
                <a:spcPts val="360"/>
              </a:spcBef>
              <a:spcAft>
                <a:spcPts val="0"/>
              </a:spcAft>
              <a:buSzPts val="1800"/>
              <a:buChar char="■"/>
              <a:defRPr/>
            </a:lvl6pPr>
            <a:lvl7pPr marL="3200400" lvl="6" indent="-342900" algn="l">
              <a:lnSpc>
                <a:spcPct val="115000"/>
              </a:lnSpc>
              <a:spcBef>
                <a:spcPts val="360"/>
              </a:spcBef>
              <a:spcAft>
                <a:spcPts val="0"/>
              </a:spcAft>
              <a:buSzPts val="1800"/>
              <a:buChar char="●"/>
              <a:defRPr/>
            </a:lvl7pPr>
            <a:lvl8pPr marL="3657600" lvl="7" indent="-342900" algn="l">
              <a:lnSpc>
                <a:spcPct val="115000"/>
              </a:lnSpc>
              <a:spcBef>
                <a:spcPts val="360"/>
              </a:spcBef>
              <a:spcAft>
                <a:spcPts val="0"/>
              </a:spcAft>
              <a:buSzPts val="1800"/>
              <a:buChar char="○"/>
              <a:defRPr/>
            </a:lvl8pPr>
            <a:lvl9pPr marL="4114800" lvl="8" indent="-342900" algn="l">
              <a:lnSpc>
                <a:spcPct val="115000"/>
              </a:lnSpc>
              <a:spcBef>
                <a:spcPts val="360"/>
              </a:spcBef>
              <a:spcAft>
                <a:spcPts val="0"/>
              </a:spcAft>
              <a:buSzPts val="1800"/>
              <a:buChar char="■"/>
              <a:defRPr/>
            </a:lvl9pPr>
          </a:lstStyle>
          <a:p>
            <a:endParaRPr/>
          </a:p>
        </p:txBody>
      </p:sp>
      <p:sp>
        <p:nvSpPr>
          <p:cNvPr id="50" name="Google Shape;50;p46"/>
          <p:cNvSpPr txBox="1">
            <a:spLocks noGrp="1"/>
          </p:cNvSpPr>
          <p:nvPr>
            <p:ph type="dt" idx="10"/>
          </p:nvPr>
        </p:nvSpPr>
        <p:spPr>
          <a:xfrm>
            <a:off x="838200" y="4683919"/>
            <a:ext cx="1901700" cy="357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Google Shape;51;p46"/>
          <p:cNvSpPr txBox="1">
            <a:spLocks noGrp="1"/>
          </p:cNvSpPr>
          <p:nvPr>
            <p:ph type="ftr" idx="11"/>
          </p:nvPr>
        </p:nvSpPr>
        <p:spPr>
          <a:xfrm>
            <a:off x="3429000" y="4683919"/>
            <a:ext cx="2895600" cy="357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46"/>
          <p:cNvSpPr txBox="1">
            <a:spLocks noGrp="1"/>
          </p:cNvSpPr>
          <p:nvPr>
            <p:ph type="sldNum" idx="12"/>
          </p:nvPr>
        </p:nvSpPr>
        <p:spPr>
          <a:xfrm>
            <a:off x="6937375" y="4683919"/>
            <a:ext cx="1901700" cy="357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000">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customXml" Target="../ink/ink2.xml"/><Relationship Id="rId10" Type="http://schemas.openxmlformats.org/officeDocument/2006/relationships/image" Target="../media/image40.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txBox="1">
            <a:spLocks noGrp="1"/>
          </p:cNvSpPr>
          <p:nvPr>
            <p:ph type="title"/>
          </p:nvPr>
        </p:nvSpPr>
        <p:spPr>
          <a:xfrm>
            <a:off x="1725052" y="545765"/>
            <a:ext cx="5740388" cy="95757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1800">
                <a:solidFill>
                  <a:srgbClr val="000000"/>
                </a:solidFill>
                <a:latin typeface="Georgia"/>
                <a:ea typeface="Georgia"/>
                <a:cs typeface="Georgia"/>
                <a:sym typeface="Georgia"/>
              </a:rPr>
              <a:t>Al-Farabi Kazakh National University</a:t>
            </a:r>
            <a:endParaRPr sz="1800">
              <a:solidFill>
                <a:srgbClr val="000000"/>
              </a:solidFill>
              <a:latin typeface="Georgia"/>
              <a:ea typeface="Georgia"/>
              <a:cs typeface="Georgia"/>
              <a:sym typeface="Georgia"/>
            </a:endParaRPr>
          </a:p>
          <a:p>
            <a:pPr marL="0" lvl="0" indent="0" algn="ctr" rtl="0">
              <a:lnSpc>
                <a:spcPct val="100000"/>
              </a:lnSpc>
              <a:spcBef>
                <a:spcPts val="0"/>
              </a:spcBef>
              <a:spcAft>
                <a:spcPts val="0"/>
              </a:spcAft>
              <a:buSzPts val="2800"/>
              <a:buNone/>
            </a:pPr>
            <a:r>
              <a:rPr lang="en-US" sz="1800">
                <a:solidFill>
                  <a:srgbClr val="000000"/>
                </a:solidFill>
                <a:latin typeface="Georgia"/>
                <a:ea typeface="Georgia"/>
                <a:cs typeface="Georgia"/>
                <a:sym typeface="Georgia"/>
              </a:rPr>
              <a:t>Higher School of Medicine</a:t>
            </a:r>
            <a:endParaRPr sz="1800">
              <a:solidFill>
                <a:srgbClr val="000000"/>
              </a:solidFill>
              <a:latin typeface="Georgia"/>
              <a:ea typeface="Georgia"/>
              <a:cs typeface="Georgia"/>
              <a:sym typeface="Georgia"/>
            </a:endParaRPr>
          </a:p>
          <a:p>
            <a:pPr marL="0" lvl="0" indent="0" algn="ctr" rtl="0">
              <a:lnSpc>
                <a:spcPct val="100000"/>
              </a:lnSpc>
              <a:spcBef>
                <a:spcPts val="0"/>
              </a:spcBef>
              <a:spcAft>
                <a:spcPts val="0"/>
              </a:spcAft>
              <a:buSzPts val="2800"/>
              <a:buNone/>
            </a:pPr>
            <a:endParaRPr>
              <a:solidFill>
                <a:srgbClr val="000000"/>
              </a:solidFill>
              <a:latin typeface="Georgia"/>
              <a:ea typeface="Georgia"/>
              <a:cs typeface="Georgia"/>
              <a:sym typeface="Georgia"/>
            </a:endParaRPr>
          </a:p>
          <a:p>
            <a:pPr marL="0" lvl="0" indent="0" algn="ctr" rtl="0">
              <a:lnSpc>
                <a:spcPct val="100000"/>
              </a:lnSpc>
              <a:spcBef>
                <a:spcPts val="0"/>
              </a:spcBef>
              <a:spcAft>
                <a:spcPts val="0"/>
              </a:spcAft>
              <a:buSzPts val="2800"/>
              <a:buNone/>
            </a:pPr>
            <a:endParaRPr>
              <a:solidFill>
                <a:srgbClr val="000000"/>
              </a:solidFill>
              <a:latin typeface="Georgia"/>
              <a:ea typeface="Georgia"/>
              <a:cs typeface="Georgia"/>
              <a:sym typeface="Georgia"/>
            </a:endParaRPr>
          </a:p>
          <a:p>
            <a:pPr marL="0" lvl="0" indent="0" algn="ctr" rtl="0">
              <a:lnSpc>
                <a:spcPct val="100000"/>
              </a:lnSpc>
              <a:spcBef>
                <a:spcPts val="0"/>
              </a:spcBef>
              <a:spcAft>
                <a:spcPts val="0"/>
              </a:spcAft>
              <a:buSzPts val="2800"/>
              <a:buNone/>
            </a:pPr>
            <a:endParaRPr>
              <a:solidFill>
                <a:srgbClr val="000000"/>
              </a:solidFill>
              <a:latin typeface="Georgia"/>
              <a:ea typeface="Georgia"/>
              <a:cs typeface="Georgia"/>
              <a:sym typeface="Georgia"/>
            </a:endParaRPr>
          </a:p>
        </p:txBody>
      </p:sp>
      <p:sp>
        <p:nvSpPr>
          <p:cNvPr id="58" name="Google Shape;58;p1"/>
          <p:cNvSpPr txBox="1">
            <a:spLocks noGrp="1"/>
          </p:cNvSpPr>
          <p:nvPr>
            <p:ph type="body" idx="1"/>
          </p:nvPr>
        </p:nvSpPr>
        <p:spPr>
          <a:xfrm>
            <a:off x="2011771" y="1970011"/>
            <a:ext cx="5166951" cy="65695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2800" b="1">
                <a:solidFill>
                  <a:srgbClr val="000000"/>
                </a:solidFill>
                <a:latin typeface="Georgia"/>
                <a:ea typeface="Georgia"/>
                <a:cs typeface="Georgia"/>
                <a:sym typeface="Georgia"/>
              </a:rPr>
              <a:t>THERMODYNAMICS</a:t>
            </a:r>
            <a:endParaRPr sz="2800" b="1">
              <a:solidFill>
                <a:srgbClr val="000000"/>
              </a:solidFill>
              <a:latin typeface="Georgia"/>
              <a:ea typeface="Georgia"/>
              <a:cs typeface="Georgia"/>
              <a:sym typeface="Georgia"/>
            </a:endParaRPr>
          </a:p>
          <a:p>
            <a:pPr marL="0" lvl="0" indent="0" algn="l" rtl="0">
              <a:lnSpc>
                <a:spcPct val="115000"/>
              </a:lnSpc>
              <a:spcBef>
                <a:spcPts val="0"/>
              </a:spcBef>
              <a:spcAft>
                <a:spcPts val="1600"/>
              </a:spcAft>
              <a:buSzPts val="1800"/>
              <a:buNone/>
            </a:pPr>
            <a:endParaRPr sz="2800" b="1">
              <a:solidFill>
                <a:srgbClr val="000000"/>
              </a:solidFill>
              <a:latin typeface="Georgia"/>
              <a:ea typeface="Georgia"/>
              <a:cs typeface="Georgia"/>
              <a:sym typeface="Georgia"/>
            </a:endParaRPr>
          </a:p>
        </p:txBody>
      </p:sp>
      <p:pic>
        <p:nvPicPr>
          <p:cNvPr id="59" name="Google Shape;59;p1" descr="Bike Girl by DeeKay on Dribbble"/>
          <p:cNvPicPr preferRelativeResize="0"/>
          <p:nvPr/>
        </p:nvPicPr>
        <p:blipFill rotWithShape="1">
          <a:blip r:embed="rId3">
            <a:alphaModFix/>
          </a:blip>
          <a:srcRect/>
          <a:stretch/>
        </p:blipFill>
        <p:spPr>
          <a:xfrm>
            <a:off x="3093343" y="2626963"/>
            <a:ext cx="3003805" cy="22528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0"/>
          <p:cNvSpPr txBox="1">
            <a:spLocks noGrp="1"/>
          </p:cNvSpPr>
          <p:nvPr>
            <p:ph type="body" idx="1"/>
          </p:nvPr>
        </p:nvSpPr>
        <p:spPr>
          <a:xfrm>
            <a:off x="311700" y="480448"/>
            <a:ext cx="8520600" cy="4874216"/>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b="1">
                <a:solidFill>
                  <a:schemeClr val="dk1"/>
                </a:solidFill>
              </a:rPr>
              <a:t>The internal energy, </a:t>
            </a:r>
            <a:r>
              <a:rPr lang="en-US" b="1" i="1">
                <a:solidFill>
                  <a:schemeClr val="dk1"/>
                </a:solidFill>
              </a:rPr>
              <a:t>U</a:t>
            </a:r>
            <a:r>
              <a:rPr lang="en-US" i="1">
                <a:solidFill>
                  <a:schemeClr val="dk1"/>
                </a:solidFill>
              </a:rPr>
              <a:t>, </a:t>
            </a:r>
            <a:r>
              <a:rPr lang="en-US">
                <a:solidFill>
                  <a:schemeClr val="dk1"/>
                </a:solidFill>
              </a:rPr>
              <a:t>is </a:t>
            </a:r>
            <a:r>
              <a:rPr lang="en-US" i="1">
                <a:solidFill>
                  <a:schemeClr val="dk1"/>
                </a:solidFill>
              </a:rPr>
              <a:t>the sum of the kinetic and potential energies of the particles making up the system. </a:t>
            </a:r>
            <a:r>
              <a:rPr lang="en-US">
                <a:solidFill>
                  <a:schemeClr val="dk1"/>
                </a:solidFill>
              </a:rPr>
              <a:t>The kinetic energy includes the energy of motion of electrons, nuclei, and molecules. The potential energy results from the chemical bonding of atoms and from the attractions between molecules.</a:t>
            </a:r>
            <a:br>
              <a:rPr lang="en-US">
                <a:solidFill>
                  <a:schemeClr val="dk1"/>
                </a:solidFill>
              </a:rPr>
            </a:br>
            <a:r>
              <a:rPr lang="en-US">
                <a:solidFill>
                  <a:schemeClr val="dk1"/>
                </a:solidFill>
              </a:rPr>
              <a:t>Internal energy is a </a:t>
            </a:r>
            <a:r>
              <a:rPr lang="en-US" b="1">
                <a:solidFill>
                  <a:schemeClr val="dk1"/>
                </a:solidFill>
              </a:rPr>
              <a:t>state function</a:t>
            </a:r>
            <a:r>
              <a:rPr lang="en-US">
                <a:solidFill>
                  <a:schemeClr val="dk1"/>
                </a:solidFill>
              </a:rPr>
              <a:t>. That is, it is </a:t>
            </a:r>
            <a:r>
              <a:rPr lang="en-US" i="1">
                <a:solidFill>
                  <a:schemeClr val="dk1"/>
                </a:solidFill>
              </a:rPr>
              <a:t>a property of a system that depends</a:t>
            </a:r>
            <a:r>
              <a:rPr lang="en-US">
                <a:solidFill>
                  <a:schemeClr val="dk1"/>
                </a:solidFill>
              </a:rPr>
              <a:t> </a:t>
            </a:r>
            <a:r>
              <a:rPr lang="en-US" i="1">
                <a:solidFill>
                  <a:schemeClr val="dk1"/>
                </a:solidFill>
              </a:rPr>
              <a:t>only on its present state, which is completely determined by variables such as temperature and pressure. </a:t>
            </a:r>
            <a:r>
              <a:rPr lang="en-US">
                <a:solidFill>
                  <a:schemeClr val="dk1"/>
                </a:solidFill>
              </a:rPr>
              <a:t>Thus, 1 mol of water at 0</a:t>
            </a:r>
            <a:r>
              <a:rPr lang="en-US">
                <a:solidFill>
                  <a:schemeClr val="dk1"/>
                </a:solidFill>
                <a:latin typeface="Times New Roman"/>
                <a:ea typeface="Times New Roman"/>
                <a:cs typeface="Times New Roman"/>
                <a:sym typeface="Times New Roman"/>
              </a:rPr>
              <a:t>°C</a:t>
            </a:r>
            <a:r>
              <a:rPr lang="en-US">
                <a:solidFill>
                  <a:schemeClr val="dk1"/>
                </a:solidFill>
              </a:rPr>
              <a:t> and 1 atm pressure has a definite quantity of energy. When a system changes from one state to another, its internal energy changes from one definite value to another. You can calculate the change in internal energy, </a:t>
            </a:r>
            <a:r>
              <a:rPr lang="en-US">
                <a:solidFill>
                  <a:schemeClr val="dk1"/>
                </a:solidFill>
                <a:latin typeface="Times New Roman"/>
                <a:ea typeface="Times New Roman"/>
                <a:cs typeface="Times New Roman"/>
                <a:sym typeface="Times New Roman"/>
              </a:rPr>
              <a:t>Δ</a:t>
            </a:r>
            <a:r>
              <a:rPr lang="en-US">
                <a:solidFill>
                  <a:schemeClr val="dk1"/>
                </a:solidFill>
              </a:rPr>
              <a:t>U, from the initial value of the internal energy, </a:t>
            </a:r>
            <a:r>
              <a:rPr lang="en-US" i="1">
                <a:solidFill>
                  <a:schemeClr val="dk1"/>
                </a:solidFill>
              </a:rPr>
              <a:t>Ui</a:t>
            </a:r>
            <a:r>
              <a:rPr lang="en-US">
                <a:solidFill>
                  <a:schemeClr val="dk1"/>
                </a:solidFill>
              </a:rPr>
              <a:t>, and the final value of the internal energy Uf, </a:t>
            </a:r>
            <a:br>
              <a:rPr lang="en-US">
                <a:solidFill>
                  <a:schemeClr val="dk1"/>
                </a:solidFill>
              </a:rPr>
            </a:br>
            <a:endParaRPr>
              <a:solidFill>
                <a:schemeClr val="dk1"/>
              </a:solidFill>
            </a:endParaRPr>
          </a:p>
        </p:txBody>
      </p:sp>
      <p:pic>
        <p:nvPicPr>
          <p:cNvPr id="115" name="Google Shape;115;p10"/>
          <p:cNvPicPr preferRelativeResize="0"/>
          <p:nvPr/>
        </p:nvPicPr>
        <p:blipFill rotWithShape="1">
          <a:blip r:embed="rId3">
            <a:alphaModFix/>
          </a:blip>
          <a:srcRect/>
          <a:stretch/>
        </p:blipFill>
        <p:spPr>
          <a:xfrm>
            <a:off x="3724275" y="4212471"/>
            <a:ext cx="1695450" cy="438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1"/>
          <p:cNvPicPr preferRelativeResize="0"/>
          <p:nvPr/>
        </p:nvPicPr>
        <p:blipFill rotWithShape="1">
          <a:blip r:embed="rId3">
            <a:alphaModFix/>
          </a:blip>
          <a:srcRect/>
          <a:stretch/>
        </p:blipFill>
        <p:spPr>
          <a:xfrm>
            <a:off x="1333301" y="0"/>
            <a:ext cx="7423949" cy="5085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2"/>
          <p:cNvSpPr txBox="1">
            <a:spLocks noGrp="1"/>
          </p:cNvSpPr>
          <p:nvPr>
            <p:ph type="title"/>
          </p:nvPr>
        </p:nvSpPr>
        <p:spPr>
          <a:xfrm>
            <a:off x="244550" y="1092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4400"/>
              <a:t>First Law of Thermodynamics</a:t>
            </a:r>
            <a:endParaRPr/>
          </a:p>
        </p:txBody>
      </p:sp>
      <p:sp>
        <p:nvSpPr>
          <p:cNvPr id="126" name="Google Shape;126;p12"/>
          <p:cNvSpPr txBox="1">
            <a:spLocks noGrp="1"/>
          </p:cNvSpPr>
          <p:nvPr>
            <p:ph type="body" idx="1"/>
          </p:nvPr>
        </p:nvSpPr>
        <p:spPr>
          <a:xfrm>
            <a:off x="311700" y="1152475"/>
            <a:ext cx="8520600" cy="37761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800"/>
              </a:spcBef>
              <a:spcAft>
                <a:spcPts val="0"/>
              </a:spcAft>
              <a:buClr>
                <a:srgbClr val="000000"/>
              </a:buClr>
              <a:buSzPts val="2200"/>
              <a:buChar char="●"/>
            </a:pPr>
            <a:r>
              <a:rPr lang="en-US" sz="2200" dirty="0">
                <a:solidFill>
                  <a:srgbClr val="000000"/>
                </a:solidFill>
              </a:rPr>
              <a:t>Energy cannot be created or destroyed in chemical reactions</a:t>
            </a:r>
            <a:endParaRPr sz="2200" dirty="0">
              <a:solidFill>
                <a:srgbClr val="000000"/>
              </a:solidFill>
            </a:endParaRPr>
          </a:p>
          <a:p>
            <a:pPr marL="457200" lvl="0" indent="-368300" algn="l" rtl="0">
              <a:lnSpc>
                <a:spcPct val="115000"/>
              </a:lnSpc>
              <a:spcBef>
                <a:spcPts val="0"/>
              </a:spcBef>
              <a:spcAft>
                <a:spcPts val="0"/>
              </a:spcAft>
              <a:buClr>
                <a:schemeClr val="dk1"/>
              </a:buClr>
              <a:buSzPts val="2200"/>
              <a:buChar char="●"/>
            </a:pPr>
            <a:r>
              <a:rPr lang="en-US" sz="2200" dirty="0">
                <a:solidFill>
                  <a:schemeClr val="dk1"/>
                </a:solidFill>
              </a:rPr>
              <a:t>Therefore, the total energy of the universe is a constant</a:t>
            </a:r>
            <a:endParaRPr sz="2200" dirty="0">
              <a:solidFill>
                <a:schemeClr val="dk1"/>
              </a:solidFill>
            </a:endParaRPr>
          </a:p>
          <a:p>
            <a:pPr marL="457200" lvl="0" indent="-368300" algn="l" rtl="0">
              <a:lnSpc>
                <a:spcPct val="115000"/>
              </a:lnSpc>
              <a:spcBef>
                <a:spcPts val="0"/>
              </a:spcBef>
              <a:spcAft>
                <a:spcPts val="0"/>
              </a:spcAft>
              <a:buClr>
                <a:schemeClr val="dk1"/>
              </a:buClr>
              <a:buSzPts val="2200"/>
              <a:buChar char="●"/>
            </a:pPr>
            <a:r>
              <a:rPr lang="en-US" sz="2200" dirty="0">
                <a:solidFill>
                  <a:schemeClr val="dk1"/>
                </a:solidFill>
              </a:rPr>
              <a:t>Energy can, however, be converted from one form to another or transferred from a system to the surroundings or vice versa.</a:t>
            </a:r>
            <a:endParaRPr sz="2200" dirty="0">
              <a:solidFill>
                <a:schemeClr val="dk1"/>
              </a:solidFill>
            </a:endParaRPr>
          </a:p>
          <a:p>
            <a:pPr marL="0" lvl="0" indent="0" algn="l" rtl="0">
              <a:lnSpc>
                <a:spcPct val="115000"/>
              </a:lnSpc>
              <a:spcBef>
                <a:spcPts val="500"/>
              </a:spcBef>
              <a:spcAft>
                <a:spcPts val="0"/>
              </a:spcAft>
              <a:buSzPts val="1800"/>
              <a:buNone/>
            </a:pPr>
            <a:endParaRPr sz="2000" dirty="0">
              <a:solidFill>
                <a:srgbClr val="003366"/>
              </a:solidFill>
            </a:endParaRPr>
          </a:p>
          <a:p>
            <a:pPr marL="0" lvl="0" indent="0" algn="l" rtl="0">
              <a:lnSpc>
                <a:spcPct val="115000"/>
              </a:lnSpc>
              <a:spcBef>
                <a:spcPts val="500"/>
              </a:spcBef>
              <a:spcAft>
                <a:spcPts val="0"/>
              </a:spcAft>
              <a:buClr>
                <a:schemeClr val="dk1"/>
              </a:buClr>
              <a:buSzPts val="1100"/>
              <a:buFont typeface="Arial"/>
              <a:buNone/>
            </a:pPr>
            <a:r>
              <a:rPr lang="en-US" sz="2000" dirty="0">
                <a:solidFill>
                  <a:srgbClr val="003366"/>
                </a:solidFill>
              </a:rPr>
              <a:t>UNIVERSE</a:t>
            </a:r>
            <a:endParaRPr sz="2000" dirty="0">
              <a:solidFill>
                <a:srgbClr val="003366"/>
              </a:solidFill>
            </a:endParaRPr>
          </a:p>
          <a:p>
            <a:pPr marL="0" lvl="0" indent="0" algn="l" rtl="0">
              <a:lnSpc>
                <a:spcPct val="115000"/>
              </a:lnSpc>
              <a:spcBef>
                <a:spcPts val="400"/>
              </a:spcBef>
              <a:spcAft>
                <a:spcPts val="0"/>
              </a:spcAft>
              <a:buClr>
                <a:schemeClr val="dk1"/>
              </a:buClr>
              <a:buSzPts val="1100"/>
              <a:buFont typeface="Arial"/>
              <a:buNone/>
            </a:pPr>
            <a:r>
              <a:rPr lang="en-US" dirty="0">
                <a:solidFill>
                  <a:srgbClr val="003366"/>
                </a:solidFill>
              </a:rPr>
              <a:t>System – part of world have special interest in…</a:t>
            </a:r>
            <a:endParaRPr dirty="0">
              <a:solidFill>
                <a:srgbClr val="003366"/>
              </a:solidFill>
            </a:endParaRPr>
          </a:p>
          <a:p>
            <a:pPr marL="0" lvl="0" indent="0" algn="l" rtl="0">
              <a:lnSpc>
                <a:spcPct val="115000"/>
              </a:lnSpc>
              <a:spcBef>
                <a:spcPts val="400"/>
              </a:spcBef>
              <a:spcAft>
                <a:spcPts val="0"/>
              </a:spcAft>
              <a:buClr>
                <a:schemeClr val="dk1"/>
              </a:buClr>
              <a:buSzPts val="1100"/>
              <a:buFont typeface="Arial"/>
              <a:buNone/>
            </a:pPr>
            <a:r>
              <a:rPr lang="en-US" dirty="0">
                <a:solidFill>
                  <a:srgbClr val="003366"/>
                </a:solidFill>
              </a:rPr>
              <a:t>Surroundings – where we make our observations</a:t>
            </a:r>
            <a:endParaRPr dirty="0">
              <a:solidFill>
                <a:srgbClr val="003366"/>
              </a:solidFill>
            </a:endParaRPr>
          </a:p>
          <a:p>
            <a:pPr marL="0" lvl="0" indent="0" algn="l" rtl="0">
              <a:lnSpc>
                <a:spcPct val="115000"/>
              </a:lnSpc>
              <a:spcBef>
                <a:spcPts val="0"/>
              </a:spcBef>
              <a:spcAft>
                <a:spcPts val="1600"/>
              </a:spcAft>
              <a:buSzPts val="1800"/>
              <a:buNone/>
            </a:pPr>
            <a:endParaRP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3"/>
          <p:cNvSpPr txBox="1">
            <a:spLocks noGrp="1"/>
          </p:cNvSpPr>
          <p:nvPr>
            <p:ph type="title"/>
          </p:nvPr>
        </p:nvSpPr>
        <p:spPr>
          <a:xfrm>
            <a:off x="1840968" y="148333"/>
            <a:ext cx="5655147" cy="100406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b="1"/>
              <a:t>First law of thermodynamics: Left or right or BOTH?</a:t>
            </a:r>
            <a:br>
              <a:rPr lang="en-US" b="1"/>
            </a:br>
            <a:endParaRPr/>
          </a:p>
        </p:txBody>
      </p:sp>
      <p:pic>
        <p:nvPicPr>
          <p:cNvPr id="132" name="Google Shape;132;p13"/>
          <p:cNvPicPr preferRelativeResize="0"/>
          <p:nvPr/>
        </p:nvPicPr>
        <p:blipFill rotWithShape="1">
          <a:blip r:embed="rId3">
            <a:alphaModFix/>
          </a:blip>
          <a:srcRect/>
          <a:stretch/>
        </p:blipFill>
        <p:spPr>
          <a:xfrm>
            <a:off x="3658949" y="1663843"/>
            <a:ext cx="2019183" cy="2826856"/>
          </a:xfrm>
          <a:prstGeom prst="rect">
            <a:avLst/>
          </a:prstGeom>
          <a:noFill/>
          <a:ln>
            <a:noFill/>
          </a:ln>
        </p:spPr>
      </p:pic>
      <p:pic>
        <p:nvPicPr>
          <p:cNvPr id="133" name="Google Shape;133;p13"/>
          <p:cNvPicPr preferRelativeResize="0"/>
          <p:nvPr/>
        </p:nvPicPr>
        <p:blipFill rotWithShape="1">
          <a:blip r:embed="rId4">
            <a:alphaModFix/>
          </a:blip>
          <a:srcRect/>
          <a:stretch/>
        </p:blipFill>
        <p:spPr>
          <a:xfrm>
            <a:off x="1037299" y="2123941"/>
            <a:ext cx="2050803" cy="2366758"/>
          </a:xfrm>
          <a:prstGeom prst="rect">
            <a:avLst/>
          </a:prstGeom>
          <a:noFill/>
          <a:ln>
            <a:noFill/>
          </a:ln>
        </p:spPr>
      </p:pic>
      <p:pic>
        <p:nvPicPr>
          <p:cNvPr id="134" name="Google Shape;134;p13"/>
          <p:cNvPicPr preferRelativeResize="0"/>
          <p:nvPr/>
        </p:nvPicPr>
        <p:blipFill rotWithShape="1">
          <a:blip r:embed="rId5">
            <a:alphaModFix/>
          </a:blip>
          <a:srcRect/>
          <a:stretch/>
        </p:blipFill>
        <p:spPr>
          <a:xfrm>
            <a:off x="6190980" y="2023571"/>
            <a:ext cx="2028950" cy="23502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A995B0-E8CA-480E-ABEB-D28B7278CB1E}"/>
              </a:ext>
            </a:extLst>
          </p:cNvPr>
          <p:cNvSpPr>
            <a:spLocks noGrp="1"/>
          </p:cNvSpPr>
          <p:nvPr>
            <p:ph type="title"/>
          </p:nvPr>
        </p:nvSpPr>
        <p:spPr>
          <a:xfrm>
            <a:off x="311700" y="445025"/>
            <a:ext cx="8520600" cy="604054"/>
          </a:xfrm>
        </p:spPr>
        <p:txBody>
          <a:bodyPr/>
          <a:lstStyle/>
          <a:p>
            <a:r>
              <a:rPr lang="en-US" dirty="0"/>
              <a:t>Answer: </a:t>
            </a:r>
            <a:r>
              <a:rPr lang="en-US" sz="3200" b="1" i="1" dirty="0">
                <a:effectLst>
                  <a:outerShdw blurRad="38100" dist="38100" dir="2700000" algn="tl">
                    <a:srgbClr val="000000">
                      <a:alpha val="43137"/>
                    </a:srgbClr>
                  </a:outerShdw>
                </a:effectLst>
              </a:rPr>
              <a:t>BOTH</a:t>
            </a:r>
            <a:endParaRPr lang="ru-RU" b="1" i="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Текст 2">
                <a:extLst>
                  <a:ext uri="{FF2B5EF4-FFF2-40B4-BE49-F238E27FC236}">
                    <a16:creationId xmlns:a16="http://schemas.microsoft.com/office/drawing/2014/main" id="{1308EF2B-85AF-42FC-8DFA-D8D6ED90E7A1}"/>
                  </a:ext>
                </a:extLst>
              </p:cNvPr>
              <p:cNvSpPr>
                <a:spLocks noGrp="1"/>
              </p:cNvSpPr>
              <p:nvPr>
                <p:ph type="body" idx="1"/>
              </p:nvPr>
            </p:nvSpPr>
            <p:spPr>
              <a:xfrm>
                <a:off x="311700" y="1544601"/>
                <a:ext cx="4168151" cy="2733200"/>
              </a:xfrm>
            </p:spPr>
            <p:txBody>
              <a:bodyPr/>
              <a:lstStyle/>
              <a:p>
                <a:pPr marL="114300" indent="0">
                  <a:buNone/>
                </a:pPr>
                <a:r>
                  <a:rPr lang="en-US" dirty="0">
                    <a:solidFill>
                      <a:schemeClr val="tx1"/>
                    </a:solidFill>
                  </a:rPr>
                  <a:t>The change in internal energy of a system is equal to the heat added to the system minus the work done by the system</a:t>
                </a:r>
              </a:p>
              <a:p>
                <a:pPr marL="114300" indent="0">
                  <a:buNone/>
                </a:pPr>
                <a14:m>
                  <m:oMathPara xmlns:m="http://schemas.openxmlformats.org/officeDocument/2006/math">
                    <m:oMathParaPr>
                      <m:jc m:val="centerGroup"/>
                    </m:oMathParaPr>
                    <m:oMath xmlns:m="http://schemas.openxmlformats.org/officeDocument/2006/math">
                      <m:r>
                        <a:rPr lang="ru-RU" sz="400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𝑈</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𝑄</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𝑊</m:t>
                      </m:r>
                    </m:oMath>
                  </m:oMathPara>
                </a14:m>
                <a:endParaRPr lang="ru-RU" sz="4000" dirty="0">
                  <a:solidFill>
                    <a:srgbClr val="FF0000"/>
                  </a:solidFill>
                </a:endParaRPr>
              </a:p>
            </p:txBody>
          </p:sp>
        </mc:Choice>
        <mc:Fallback xmlns="">
          <p:sp>
            <p:nvSpPr>
              <p:cNvPr id="3" name="Текст 2">
                <a:extLst>
                  <a:ext uri="{FF2B5EF4-FFF2-40B4-BE49-F238E27FC236}">
                    <a16:creationId xmlns:a16="http://schemas.microsoft.com/office/drawing/2014/main" id="{1308EF2B-85AF-42FC-8DFA-D8D6ED90E7A1}"/>
                  </a:ext>
                </a:extLst>
              </p:cNvPr>
              <p:cNvSpPr>
                <a:spLocks noGrp="1" noRot="1" noChangeAspect="1" noMove="1" noResize="1" noEditPoints="1" noAdjustHandles="1" noChangeArrowheads="1" noChangeShapeType="1" noTextEdit="1"/>
              </p:cNvSpPr>
              <p:nvPr>
                <p:ph type="body" idx="1"/>
              </p:nvPr>
            </p:nvSpPr>
            <p:spPr>
              <a:xfrm>
                <a:off x="311700" y="1544601"/>
                <a:ext cx="4168151" cy="2733200"/>
              </a:xfrm>
              <a:blipFill>
                <a:blip r:embed="rId2"/>
                <a:stretch>
                  <a:fillRect/>
                </a:stretch>
              </a:blipFill>
            </p:spPr>
            <p:txBody>
              <a:bodyPr/>
              <a:lstStyle/>
              <a:p>
                <a:r>
                  <a:rPr lang="ru-RU">
                    <a:noFill/>
                  </a:rPr>
                  <a:t> </a:t>
                </a:r>
              </a:p>
            </p:txBody>
          </p:sp>
        </mc:Fallback>
      </mc:AlternateContent>
      <p:sp>
        <p:nvSpPr>
          <p:cNvPr id="4" name="TextBox 3">
            <a:extLst>
              <a:ext uri="{FF2B5EF4-FFF2-40B4-BE49-F238E27FC236}">
                <a16:creationId xmlns:a16="http://schemas.microsoft.com/office/drawing/2014/main" id="{C63E2D6E-1E92-45B4-909D-017BE331358F}"/>
              </a:ext>
            </a:extLst>
          </p:cNvPr>
          <p:cNvSpPr txBox="1"/>
          <p:nvPr/>
        </p:nvSpPr>
        <p:spPr>
          <a:xfrm>
            <a:off x="829339" y="3551275"/>
            <a:ext cx="999461" cy="600164"/>
          </a:xfrm>
          <a:prstGeom prst="rect">
            <a:avLst/>
          </a:prstGeom>
          <a:noFill/>
        </p:spPr>
        <p:txBody>
          <a:bodyPr wrap="square" rtlCol="0">
            <a:spAutoFit/>
          </a:bodyPr>
          <a:lstStyle/>
          <a:p>
            <a:r>
              <a:rPr lang="en-US" sz="1100" dirty="0"/>
              <a:t>Change in internal energy</a:t>
            </a:r>
            <a:endParaRPr lang="ru-RU" sz="1100" dirty="0"/>
          </a:p>
        </p:txBody>
      </p:sp>
      <p:sp>
        <p:nvSpPr>
          <p:cNvPr id="5" name="TextBox 4">
            <a:extLst>
              <a:ext uri="{FF2B5EF4-FFF2-40B4-BE49-F238E27FC236}">
                <a16:creationId xmlns:a16="http://schemas.microsoft.com/office/drawing/2014/main" id="{8BCF3B77-D107-4216-BDE3-01FA4F0E5513}"/>
              </a:ext>
            </a:extLst>
          </p:cNvPr>
          <p:cNvSpPr txBox="1"/>
          <p:nvPr/>
        </p:nvSpPr>
        <p:spPr>
          <a:xfrm>
            <a:off x="2083981" y="3551275"/>
            <a:ext cx="857693" cy="600164"/>
          </a:xfrm>
          <a:prstGeom prst="rect">
            <a:avLst/>
          </a:prstGeom>
          <a:noFill/>
        </p:spPr>
        <p:txBody>
          <a:bodyPr wrap="square" rtlCol="0">
            <a:spAutoFit/>
          </a:bodyPr>
          <a:lstStyle/>
          <a:p>
            <a:r>
              <a:rPr lang="en-US" sz="1100" dirty="0"/>
              <a:t>Heat added </a:t>
            </a:r>
            <a:r>
              <a:rPr lang="en-US" sz="1100" dirty="0">
                <a:solidFill>
                  <a:srgbClr val="FF0000"/>
                </a:solidFill>
              </a:rPr>
              <a:t>to</a:t>
            </a:r>
            <a:r>
              <a:rPr lang="en-US" sz="1100" dirty="0"/>
              <a:t> the system</a:t>
            </a:r>
            <a:endParaRPr lang="ru-RU" sz="1100" dirty="0"/>
          </a:p>
        </p:txBody>
      </p:sp>
      <p:sp>
        <p:nvSpPr>
          <p:cNvPr id="6" name="TextBox 5">
            <a:extLst>
              <a:ext uri="{FF2B5EF4-FFF2-40B4-BE49-F238E27FC236}">
                <a16:creationId xmlns:a16="http://schemas.microsoft.com/office/drawing/2014/main" id="{93F04EF1-612B-406F-811D-2E714413AD84}"/>
              </a:ext>
            </a:extLst>
          </p:cNvPr>
          <p:cNvSpPr txBox="1"/>
          <p:nvPr/>
        </p:nvSpPr>
        <p:spPr>
          <a:xfrm>
            <a:off x="3211032" y="3551275"/>
            <a:ext cx="999461" cy="600164"/>
          </a:xfrm>
          <a:prstGeom prst="rect">
            <a:avLst/>
          </a:prstGeom>
          <a:noFill/>
        </p:spPr>
        <p:txBody>
          <a:bodyPr wrap="square" rtlCol="0">
            <a:spAutoFit/>
          </a:bodyPr>
          <a:lstStyle/>
          <a:p>
            <a:r>
              <a:rPr lang="en-US" sz="1100" dirty="0"/>
              <a:t>Work done </a:t>
            </a:r>
            <a:r>
              <a:rPr lang="en-US" sz="1100" dirty="0">
                <a:solidFill>
                  <a:srgbClr val="FF0000"/>
                </a:solidFill>
              </a:rPr>
              <a:t>by</a:t>
            </a:r>
            <a:r>
              <a:rPr lang="en-US" sz="1100" dirty="0"/>
              <a:t> the system</a:t>
            </a:r>
            <a:endParaRPr lang="ru-RU" sz="11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D6E9F96-2264-4B8D-B9FE-C8F13617EA96}"/>
                  </a:ext>
                </a:extLst>
              </p:cNvPr>
              <p:cNvSpPr txBox="1"/>
              <p:nvPr/>
            </p:nvSpPr>
            <p:spPr>
              <a:xfrm>
                <a:off x="4749209" y="1544601"/>
                <a:ext cx="3930671" cy="2369880"/>
              </a:xfrm>
              <a:prstGeom prst="rect">
                <a:avLst/>
              </a:prstGeom>
              <a:noFill/>
            </p:spPr>
            <p:txBody>
              <a:bodyPr wrap="square" rtlCol="0">
                <a:spAutoFit/>
              </a:bodyPr>
              <a:lstStyle/>
              <a:p>
                <a:r>
                  <a:rPr lang="en-US" sz="1800" dirty="0">
                    <a:solidFill>
                      <a:schemeClr val="tx1"/>
                    </a:solidFill>
                  </a:rPr>
                  <a:t>The change in internal energy of a system is equal to the heat added to the system minus the work done on the system</a:t>
                </a:r>
              </a:p>
              <a:p>
                <a:endParaRPr lang="en-US" sz="1800" dirty="0">
                  <a:solidFill>
                    <a:schemeClr val="tx1"/>
                  </a:solidFill>
                </a:endParaRPr>
              </a:p>
              <a:p>
                <a:pPr/>
                <a14:m>
                  <m:oMathPara xmlns:m="http://schemas.openxmlformats.org/officeDocument/2006/math">
                    <m:oMathParaPr>
                      <m:jc m:val="centerGroup"/>
                    </m:oMathParaPr>
                    <m:oMath xmlns:m="http://schemas.openxmlformats.org/officeDocument/2006/math">
                      <m:r>
                        <a:rPr lang="ru-RU" sz="4000" i="1">
                          <a:solidFill>
                            <a:srgbClr val="FF0000"/>
                          </a:solidFill>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𝑈</m:t>
                      </m:r>
                      <m:r>
                        <a:rPr lang="en-US" sz="4000" i="1">
                          <a:solidFill>
                            <a:srgbClr val="FF0000"/>
                          </a:solidFill>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𝑄</m:t>
                      </m:r>
                      <m:r>
                        <a:rPr lang="en-US" sz="4000" b="0" i="1" smtClean="0">
                          <a:solidFill>
                            <a:srgbClr val="FF0000"/>
                          </a:solidFill>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𝑊</m:t>
                      </m:r>
                    </m:oMath>
                  </m:oMathPara>
                </a14:m>
                <a:endParaRPr lang="ru-RU" sz="4000" dirty="0">
                  <a:solidFill>
                    <a:srgbClr val="FF0000"/>
                  </a:solidFill>
                </a:endParaRPr>
              </a:p>
              <a:p>
                <a:endParaRPr lang="ru-RU" sz="1800" dirty="0"/>
              </a:p>
            </p:txBody>
          </p:sp>
        </mc:Choice>
        <mc:Fallback xmlns="">
          <p:sp>
            <p:nvSpPr>
              <p:cNvPr id="8" name="TextBox 7">
                <a:extLst>
                  <a:ext uri="{FF2B5EF4-FFF2-40B4-BE49-F238E27FC236}">
                    <a16:creationId xmlns:a16="http://schemas.microsoft.com/office/drawing/2014/main" id="{DD6E9F96-2264-4B8D-B9FE-C8F13617EA96}"/>
                  </a:ext>
                </a:extLst>
              </p:cNvPr>
              <p:cNvSpPr txBox="1">
                <a:spLocks noRot="1" noChangeAspect="1" noMove="1" noResize="1" noEditPoints="1" noAdjustHandles="1" noChangeArrowheads="1" noChangeShapeType="1" noTextEdit="1"/>
              </p:cNvSpPr>
              <p:nvPr/>
            </p:nvSpPr>
            <p:spPr>
              <a:xfrm>
                <a:off x="4749209" y="1544601"/>
                <a:ext cx="3930671" cy="2369880"/>
              </a:xfrm>
              <a:prstGeom prst="rect">
                <a:avLst/>
              </a:prstGeom>
              <a:blipFill>
                <a:blip r:embed="rId3"/>
                <a:stretch>
                  <a:fillRect l="-1240" t="-1285" r="-930"/>
                </a:stretch>
              </a:blipFill>
            </p:spPr>
            <p:txBody>
              <a:bodyPr/>
              <a:lstStyle/>
              <a:p>
                <a:r>
                  <a:rPr lang="ru-RU">
                    <a:noFill/>
                  </a:rPr>
                  <a:t> </a:t>
                </a:r>
              </a:p>
            </p:txBody>
          </p:sp>
        </mc:Fallback>
      </mc:AlternateContent>
    </p:spTree>
    <p:extLst>
      <p:ext uri="{BB962C8B-B14F-4D97-AF65-F5344CB8AC3E}">
        <p14:creationId xmlns:p14="http://schemas.microsoft.com/office/powerpoint/2010/main" val="608298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5"/>
          <p:cNvSpPr txBox="1">
            <a:spLocks noGrp="1"/>
          </p:cNvSpPr>
          <p:nvPr>
            <p:ph type="body" idx="1"/>
          </p:nvPr>
        </p:nvSpPr>
        <p:spPr>
          <a:xfrm>
            <a:off x="808600" y="1206200"/>
            <a:ext cx="42408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700"/>
              </a:spcBef>
              <a:spcAft>
                <a:spcPts val="0"/>
              </a:spcAft>
              <a:buClr>
                <a:schemeClr val="dk1"/>
              </a:buClr>
              <a:buSzPts val="1100"/>
              <a:buFont typeface="Arial"/>
              <a:buNone/>
            </a:pPr>
            <a:r>
              <a:rPr lang="en-US" sz="2200">
                <a:solidFill>
                  <a:schemeClr val="dk1"/>
                </a:solidFill>
              </a:rPr>
              <a:t>• </a:t>
            </a:r>
            <a:r>
              <a:rPr lang="en-US" sz="2200" b="1">
                <a:solidFill>
                  <a:schemeClr val="dk1"/>
                </a:solidFill>
              </a:rPr>
              <a:t>Spontaneous processes</a:t>
            </a:r>
            <a:r>
              <a:rPr lang="en-US" sz="2200">
                <a:solidFill>
                  <a:schemeClr val="dk1"/>
                </a:solidFill>
              </a:rPr>
              <a:t> are those that can proceed without any outside intervention.</a:t>
            </a:r>
            <a:endParaRPr sz="2200">
              <a:solidFill>
                <a:schemeClr val="dk1"/>
              </a:solidFill>
            </a:endParaRPr>
          </a:p>
          <a:p>
            <a:pPr marL="0" lvl="0" indent="0" algn="l" rtl="0">
              <a:lnSpc>
                <a:spcPct val="115000"/>
              </a:lnSpc>
              <a:spcBef>
                <a:spcPts val="700"/>
              </a:spcBef>
              <a:spcAft>
                <a:spcPts val="0"/>
              </a:spcAft>
              <a:buClr>
                <a:schemeClr val="dk1"/>
              </a:buClr>
              <a:buSzPts val="1100"/>
              <a:buFont typeface="Arial"/>
              <a:buNone/>
            </a:pPr>
            <a:r>
              <a:rPr lang="en-US" sz="2200">
                <a:solidFill>
                  <a:schemeClr val="dk1"/>
                </a:solidFill>
              </a:rPr>
              <a:t>• The gas in vessel B will spontaneously effuse into vessel A, but once the gas is in both vessels, it will </a:t>
            </a:r>
            <a:r>
              <a:rPr lang="en-US" sz="2200" i="1">
                <a:solidFill>
                  <a:schemeClr val="dk1"/>
                </a:solidFill>
              </a:rPr>
              <a:t>not</a:t>
            </a:r>
            <a:r>
              <a:rPr lang="en-US" sz="2200">
                <a:solidFill>
                  <a:schemeClr val="dk1"/>
                </a:solidFill>
              </a:rPr>
              <a:t> spontaneously return to vessel B.</a:t>
            </a:r>
            <a:endParaRPr sz="2200">
              <a:solidFill>
                <a:schemeClr val="dk1"/>
              </a:solidFill>
            </a:endParaRPr>
          </a:p>
          <a:p>
            <a:pPr marL="0" lvl="0" indent="0" algn="l" rtl="0">
              <a:lnSpc>
                <a:spcPct val="115000"/>
              </a:lnSpc>
              <a:spcBef>
                <a:spcPts val="0"/>
              </a:spcBef>
              <a:spcAft>
                <a:spcPts val="1600"/>
              </a:spcAft>
              <a:buSzPts val="1800"/>
              <a:buNone/>
            </a:pPr>
            <a:endParaRPr sz="2200"/>
          </a:p>
        </p:txBody>
      </p:sp>
      <p:pic>
        <p:nvPicPr>
          <p:cNvPr id="140" name="Google Shape;140;p15"/>
          <p:cNvPicPr preferRelativeResize="0"/>
          <p:nvPr/>
        </p:nvPicPr>
        <p:blipFill rotWithShape="1">
          <a:blip r:embed="rId3">
            <a:alphaModFix/>
          </a:blip>
          <a:srcRect/>
          <a:stretch/>
        </p:blipFill>
        <p:spPr>
          <a:xfrm>
            <a:off x="6830350" y="0"/>
            <a:ext cx="2221125" cy="5143500"/>
          </a:xfrm>
          <a:prstGeom prst="rect">
            <a:avLst/>
          </a:prstGeom>
          <a:noFill/>
          <a:ln>
            <a:noFill/>
          </a:ln>
        </p:spPr>
      </p:pic>
      <p:sp>
        <p:nvSpPr>
          <p:cNvPr id="141" name="Google Shape;141;p15"/>
          <p:cNvSpPr txBox="1">
            <a:spLocks noGrp="1"/>
          </p:cNvSpPr>
          <p:nvPr>
            <p:ph type="title"/>
          </p:nvPr>
        </p:nvSpPr>
        <p:spPr>
          <a:xfrm>
            <a:off x="808600" y="433726"/>
            <a:ext cx="5313231"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b="1"/>
              <a:t>Spontaneous Processes</a:t>
            </a:r>
            <a:endParaRPr sz="30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3630725" y="398583"/>
            <a:ext cx="4660869"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b="1"/>
              <a:t>Spontaneous Processes</a:t>
            </a:r>
            <a:endParaRPr sz="3000" b="1"/>
          </a:p>
        </p:txBody>
      </p:sp>
      <p:sp>
        <p:nvSpPr>
          <p:cNvPr id="147" name="Google Shape;147;p16"/>
          <p:cNvSpPr txBox="1">
            <a:spLocks noGrp="1"/>
          </p:cNvSpPr>
          <p:nvPr>
            <p:ph type="body" idx="1"/>
          </p:nvPr>
        </p:nvSpPr>
        <p:spPr>
          <a:xfrm>
            <a:off x="3441033" y="1237716"/>
            <a:ext cx="5313900" cy="217966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2500">
                <a:solidFill>
                  <a:schemeClr val="dk1"/>
                </a:solidFill>
              </a:rPr>
              <a:t>Processes that are spontaneous in one direction are nonspontaneous in the reverse direction</a:t>
            </a:r>
            <a:endParaRPr sz="2500"/>
          </a:p>
        </p:txBody>
      </p:sp>
      <p:pic>
        <p:nvPicPr>
          <p:cNvPr id="148" name="Google Shape;148;p16"/>
          <p:cNvPicPr preferRelativeResize="0"/>
          <p:nvPr/>
        </p:nvPicPr>
        <p:blipFill rotWithShape="1">
          <a:blip r:embed="rId3">
            <a:alphaModFix/>
          </a:blip>
          <a:srcRect/>
          <a:stretch/>
        </p:blipFill>
        <p:spPr>
          <a:xfrm>
            <a:off x="161152" y="64025"/>
            <a:ext cx="2485925" cy="4800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body" idx="1"/>
          </p:nvPr>
        </p:nvSpPr>
        <p:spPr>
          <a:xfrm>
            <a:off x="357300" y="843625"/>
            <a:ext cx="8429400" cy="168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sz="2400">
                <a:solidFill>
                  <a:schemeClr val="dk1"/>
                </a:solidFill>
              </a:rPr>
              <a:t>•Processes that are spontaneous at one temperature may be nonspontaneous at other temperatures.</a:t>
            </a:r>
            <a:endParaRPr sz="2400">
              <a:solidFill>
                <a:schemeClr val="dk1"/>
              </a:solidFill>
            </a:endParaRPr>
          </a:p>
          <a:p>
            <a:pPr marL="0" lvl="0" indent="0" algn="l" rtl="0">
              <a:lnSpc>
                <a:spcPct val="115000"/>
              </a:lnSpc>
              <a:spcBef>
                <a:spcPts val="600"/>
              </a:spcBef>
              <a:spcAft>
                <a:spcPts val="0"/>
              </a:spcAft>
              <a:buClr>
                <a:schemeClr val="dk1"/>
              </a:buClr>
              <a:buSzPts val="1100"/>
              <a:buFont typeface="Arial"/>
              <a:buNone/>
            </a:pPr>
            <a:r>
              <a:rPr lang="en-US" sz="2400">
                <a:solidFill>
                  <a:schemeClr val="dk1"/>
                </a:solidFill>
              </a:rPr>
              <a:t>•Above 0 °C, it is spontaneous for ice to melt.</a:t>
            </a:r>
            <a:endParaRPr sz="2400">
              <a:solidFill>
                <a:schemeClr val="dk1"/>
              </a:solidFill>
            </a:endParaRPr>
          </a:p>
          <a:p>
            <a:pPr marL="0" lvl="0" indent="0" algn="l" rtl="0">
              <a:lnSpc>
                <a:spcPct val="115000"/>
              </a:lnSpc>
              <a:spcBef>
                <a:spcPts val="600"/>
              </a:spcBef>
              <a:spcAft>
                <a:spcPts val="0"/>
              </a:spcAft>
              <a:buClr>
                <a:schemeClr val="dk1"/>
              </a:buClr>
              <a:buSzPts val="1100"/>
              <a:buFont typeface="Arial"/>
              <a:buNone/>
            </a:pPr>
            <a:r>
              <a:rPr lang="en-US" sz="2400">
                <a:solidFill>
                  <a:schemeClr val="dk1"/>
                </a:solidFill>
              </a:rPr>
              <a:t>•Below 0 °C, the reverse process is spontaneous.</a:t>
            </a:r>
            <a:endParaRPr sz="2400">
              <a:solidFill>
                <a:schemeClr val="dk1"/>
              </a:solidFill>
            </a:endParaRPr>
          </a:p>
          <a:p>
            <a:pPr marL="0" lvl="0" indent="0" algn="l" rtl="0">
              <a:lnSpc>
                <a:spcPct val="115000"/>
              </a:lnSpc>
              <a:spcBef>
                <a:spcPts val="0"/>
              </a:spcBef>
              <a:spcAft>
                <a:spcPts val="1600"/>
              </a:spcAft>
              <a:buSzPts val="1800"/>
              <a:buNone/>
            </a:pPr>
            <a:endParaRPr/>
          </a:p>
        </p:txBody>
      </p:sp>
      <p:sp>
        <p:nvSpPr>
          <p:cNvPr id="154" name="Google Shape;154;p17"/>
          <p:cNvSpPr txBox="1">
            <a:spLocks noGrp="1"/>
          </p:cNvSpPr>
          <p:nvPr>
            <p:ph type="title"/>
          </p:nvPr>
        </p:nvSpPr>
        <p:spPr>
          <a:xfrm>
            <a:off x="1866700" y="216750"/>
            <a:ext cx="6029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b="1"/>
              <a:t>Spontaneous Processes</a:t>
            </a:r>
            <a:endParaRPr sz="3000" b="1"/>
          </a:p>
        </p:txBody>
      </p:sp>
      <p:pic>
        <p:nvPicPr>
          <p:cNvPr id="155" name="Google Shape;155;p17"/>
          <p:cNvPicPr preferRelativeResize="0"/>
          <p:nvPr/>
        </p:nvPicPr>
        <p:blipFill rotWithShape="1">
          <a:blip r:embed="rId3">
            <a:alphaModFix/>
          </a:blip>
          <a:srcRect/>
          <a:stretch/>
        </p:blipFill>
        <p:spPr>
          <a:xfrm>
            <a:off x="2009775" y="2859538"/>
            <a:ext cx="5124450" cy="2200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title"/>
          </p:nvPr>
        </p:nvSpPr>
        <p:spPr>
          <a:xfrm>
            <a:off x="244550" y="176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4000" b="1"/>
              <a:t>Irreversible Processes</a:t>
            </a:r>
            <a:endParaRPr sz="2400" b="1"/>
          </a:p>
        </p:txBody>
      </p:sp>
      <p:sp>
        <p:nvSpPr>
          <p:cNvPr id="161" name="Google Shape;161;p18"/>
          <p:cNvSpPr txBox="1">
            <a:spLocks noGrp="1"/>
          </p:cNvSpPr>
          <p:nvPr>
            <p:ph type="body" idx="1"/>
          </p:nvPr>
        </p:nvSpPr>
        <p:spPr>
          <a:xfrm>
            <a:off x="311700" y="3191875"/>
            <a:ext cx="8520600" cy="137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700"/>
              </a:spcBef>
              <a:spcAft>
                <a:spcPts val="0"/>
              </a:spcAft>
              <a:buClr>
                <a:schemeClr val="dk1"/>
              </a:buClr>
              <a:buSzPts val="1100"/>
              <a:buFont typeface="Arial"/>
              <a:buNone/>
            </a:pPr>
            <a:r>
              <a:rPr lang="en-US" sz="2800">
                <a:solidFill>
                  <a:schemeClr val="dk1"/>
                </a:solidFill>
              </a:rPr>
              <a:t>• Irreversible processes cannot be undone by exactly reversing the change to the system.</a:t>
            </a:r>
            <a:endParaRPr sz="2800">
              <a:solidFill>
                <a:schemeClr val="dk1"/>
              </a:solidFill>
            </a:endParaRPr>
          </a:p>
          <a:p>
            <a:pPr marL="0" lvl="0" indent="0" algn="l" rtl="0">
              <a:lnSpc>
                <a:spcPct val="115000"/>
              </a:lnSpc>
              <a:spcBef>
                <a:spcPts val="700"/>
              </a:spcBef>
              <a:spcAft>
                <a:spcPts val="0"/>
              </a:spcAft>
              <a:buClr>
                <a:schemeClr val="dk1"/>
              </a:buClr>
              <a:buSzPts val="1100"/>
              <a:buFont typeface="Arial"/>
              <a:buNone/>
            </a:pPr>
            <a:r>
              <a:rPr lang="en-US" sz="2800">
                <a:solidFill>
                  <a:schemeClr val="dk1"/>
                </a:solidFill>
              </a:rPr>
              <a:t>• Spontaneous processes are irreversible.</a:t>
            </a:r>
            <a:endParaRPr sz="2800">
              <a:solidFill>
                <a:schemeClr val="dk1"/>
              </a:solidFill>
            </a:endParaRPr>
          </a:p>
          <a:p>
            <a:pPr marL="0" lvl="0" indent="0" algn="l" rtl="0">
              <a:lnSpc>
                <a:spcPct val="115000"/>
              </a:lnSpc>
              <a:spcBef>
                <a:spcPts val="0"/>
              </a:spcBef>
              <a:spcAft>
                <a:spcPts val="1600"/>
              </a:spcAft>
              <a:buSzPts val="1800"/>
              <a:buNone/>
            </a:pPr>
            <a:endParaRPr/>
          </a:p>
        </p:txBody>
      </p:sp>
      <p:pic>
        <p:nvPicPr>
          <p:cNvPr id="162" name="Google Shape;162;p18"/>
          <p:cNvPicPr preferRelativeResize="0"/>
          <p:nvPr/>
        </p:nvPicPr>
        <p:blipFill rotWithShape="1">
          <a:blip r:embed="rId3">
            <a:alphaModFix/>
          </a:blip>
          <a:srcRect/>
          <a:stretch/>
        </p:blipFill>
        <p:spPr>
          <a:xfrm>
            <a:off x="1600200" y="877288"/>
            <a:ext cx="5943600" cy="2314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9"/>
          <p:cNvSpPr txBox="1">
            <a:spLocks noGrp="1"/>
          </p:cNvSpPr>
          <p:nvPr>
            <p:ph type="title"/>
          </p:nvPr>
        </p:nvSpPr>
        <p:spPr>
          <a:xfrm>
            <a:off x="3220652" y="203225"/>
            <a:ext cx="2935195" cy="10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4400" b="1"/>
              <a:t>Entropy</a:t>
            </a:r>
            <a:endParaRPr sz="4400" b="1"/>
          </a:p>
        </p:txBody>
      </p:sp>
      <p:sp>
        <p:nvSpPr>
          <p:cNvPr id="168" name="Google Shape;168;p19"/>
          <p:cNvSpPr txBox="1">
            <a:spLocks noGrp="1"/>
          </p:cNvSpPr>
          <p:nvPr>
            <p:ph type="body" idx="1"/>
          </p:nvPr>
        </p:nvSpPr>
        <p:spPr>
          <a:xfrm>
            <a:off x="311699" y="983375"/>
            <a:ext cx="87531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400">
                <a:solidFill>
                  <a:schemeClr val="dk1"/>
                </a:solidFill>
              </a:rPr>
              <a:t>• </a:t>
            </a:r>
            <a:r>
              <a:rPr lang="en-US" sz="2400" i="1">
                <a:solidFill>
                  <a:schemeClr val="dk1"/>
                </a:solidFill>
              </a:rPr>
              <a:t>Entropy</a:t>
            </a:r>
            <a:r>
              <a:rPr lang="en-US" sz="2400">
                <a:solidFill>
                  <a:schemeClr val="dk1"/>
                </a:solidFill>
              </a:rPr>
              <a:t> (</a:t>
            </a:r>
            <a:r>
              <a:rPr lang="en-US" sz="2400" i="1">
                <a:solidFill>
                  <a:schemeClr val="dk1"/>
                </a:solidFill>
              </a:rPr>
              <a:t>S</a:t>
            </a:r>
            <a:r>
              <a:rPr lang="en-US" sz="2400">
                <a:solidFill>
                  <a:schemeClr val="dk1"/>
                </a:solidFill>
              </a:rPr>
              <a:t>) is a term coined by Rudolph Clausius in the 19th century.</a:t>
            </a:r>
            <a:endParaRPr sz="2400">
              <a:solidFill>
                <a:schemeClr val="dk1"/>
              </a:solidFill>
            </a:endParaRPr>
          </a:p>
          <a:p>
            <a:pPr marL="0" lvl="0" indent="0" algn="l" rtl="0">
              <a:lnSpc>
                <a:spcPct val="100000"/>
              </a:lnSpc>
              <a:spcBef>
                <a:spcPts val="0"/>
              </a:spcBef>
              <a:spcAft>
                <a:spcPts val="0"/>
              </a:spcAft>
              <a:buSzPts val="1800"/>
              <a:buNone/>
            </a:pPr>
            <a:r>
              <a:rPr lang="en-US" sz="2400">
                <a:solidFill>
                  <a:schemeClr val="dk1"/>
                </a:solidFill>
              </a:rPr>
              <a:t>• Clausius was convinced of the significance of the ratio of heat delivered and the temperature at which it is delivered,</a:t>
            </a: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400">
                <a:solidFill>
                  <a:schemeClr val="dk1"/>
                </a:solidFill>
              </a:rPr>
              <a:t>     </a:t>
            </a: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400">
                <a:solidFill>
                  <a:schemeClr val="dk1"/>
                </a:solidFill>
              </a:rPr>
              <a:t>• </a:t>
            </a:r>
            <a:r>
              <a:rPr lang="en-US" sz="2400" b="1">
                <a:solidFill>
                  <a:schemeClr val="dk1"/>
                </a:solidFill>
              </a:rPr>
              <a:t>Entropy</a:t>
            </a:r>
            <a:r>
              <a:rPr lang="en-US" sz="2400">
                <a:solidFill>
                  <a:schemeClr val="dk1"/>
                </a:solidFill>
              </a:rPr>
              <a:t> can be thought of as a measure of the randomness of a system.</a:t>
            </a: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400">
                <a:solidFill>
                  <a:schemeClr val="dk1"/>
                </a:solidFill>
              </a:rPr>
              <a:t>• It is related to the various modes of motion in molecules.</a:t>
            </a:r>
            <a:endParaRPr sz="2400">
              <a:solidFill>
                <a:schemeClr val="dk1"/>
              </a:solidFill>
            </a:endParaRPr>
          </a:p>
          <a:p>
            <a:pPr marL="0" lvl="0" indent="0" algn="l" rtl="0">
              <a:lnSpc>
                <a:spcPct val="100000"/>
              </a:lnSpc>
              <a:spcBef>
                <a:spcPts val="0"/>
              </a:spcBef>
              <a:spcAft>
                <a:spcPts val="1600"/>
              </a:spcAft>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t>LEARNING OUTCOMES</a:t>
            </a:r>
            <a:br>
              <a:rPr lang="en-US" b="1"/>
            </a:br>
            <a:r>
              <a:rPr lang="en-US" b="1"/>
              <a:t>As a result of the lesson you will be able to:</a:t>
            </a:r>
            <a:br>
              <a:rPr lang="en-US" sz="4800"/>
            </a:br>
            <a:endParaRPr/>
          </a:p>
        </p:txBody>
      </p:sp>
      <p:sp>
        <p:nvSpPr>
          <p:cNvPr id="65" name="Google Shape;65;p2"/>
          <p:cNvSpPr txBox="1">
            <a:spLocks noGrp="1"/>
          </p:cNvSpPr>
          <p:nvPr>
            <p:ph type="body" idx="1"/>
          </p:nvPr>
        </p:nvSpPr>
        <p:spPr>
          <a:xfrm>
            <a:off x="209227" y="1449091"/>
            <a:ext cx="8872779" cy="3471621"/>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oto Sans Symbols"/>
              <a:buChar char="❑"/>
            </a:pPr>
            <a:r>
              <a:rPr lang="en-US" dirty="0">
                <a:solidFill>
                  <a:schemeClr val="dk1"/>
                </a:solidFill>
              </a:rPr>
              <a:t>Describe the laws of thermodynamics and their application in a biological system;</a:t>
            </a:r>
          </a:p>
          <a:p>
            <a:pPr marL="457200" lvl="0" indent="-342900" algn="l" rtl="0">
              <a:lnSpc>
                <a:spcPct val="115000"/>
              </a:lnSpc>
              <a:spcBef>
                <a:spcPts val="0"/>
              </a:spcBef>
              <a:spcAft>
                <a:spcPts val="0"/>
              </a:spcAft>
              <a:buSzPts val="1800"/>
              <a:buFont typeface="Noto Sans Symbols"/>
              <a:buChar char="❑"/>
            </a:pPr>
            <a:r>
              <a:rPr lang="en-US" dirty="0">
                <a:solidFill>
                  <a:schemeClr val="dk1"/>
                </a:solidFill>
              </a:rPr>
              <a:t>Explain the dependence of free energy on entropy and enthalpy;</a:t>
            </a:r>
          </a:p>
          <a:p>
            <a:pPr marL="457200" lvl="0" indent="-342900" algn="l" rtl="0">
              <a:lnSpc>
                <a:spcPct val="115000"/>
              </a:lnSpc>
              <a:spcBef>
                <a:spcPts val="0"/>
              </a:spcBef>
              <a:spcAft>
                <a:spcPts val="0"/>
              </a:spcAft>
              <a:buSzPts val="1800"/>
              <a:buFont typeface="Noto Sans Symbols"/>
              <a:buChar char="❑"/>
            </a:pPr>
            <a:r>
              <a:rPr lang="en-US" dirty="0">
                <a:solidFill>
                  <a:schemeClr val="dk1"/>
                </a:solidFill>
              </a:rPr>
              <a:t>Characterize spontaneous, non-spontaneous processes by thermodynamic parameters;</a:t>
            </a:r>
          </a:p>
          <a:p>
            <a:pPr marL="457200" lvl="0" indent="-342900" algn="l" rtl="0">
              <a:lnSpc>
                <a:spcPct val="115000"/>
              </a:lnSpc>
              <a:spcBef>
                <a:spcPts val="0"/>
              </a:spcBef>
              <a:spcAft>
                <a:spcPts val="0"/>
              </a:spcAft>
              <a:buSzPts val="1800"/>
              <a:buFont typeface="Noto Sans Symbols"/>
              <a:buChar char="❑"/>
            </a:pPr>
            <a:r>
              <a:rPr lang="en-US" dirty="0">
                <a:solidFill>
                  <a:schemeClr val="dk1"/>
                </a:solidFill>
              </a:rPr>
              <a:t>Describe the thermodynamics of an open system using the example of the human body.</a:t>
            </a:r>
          </a:p>
          <a:p>
            <a:pPr marL="457200" lvl="0" indent="-342900" algn="l" rtl="0">
              <a:lnSpc>
                <a:spcPct val="115000"/>
              </a:lnSpc>
              <a:spcBef>
                <a:spcPts val="0"/>
              </a:spcBef>
              <a:spcAft>
                <a:spcPts val="0"/>
              </a:spcAft>
              <a:buSzPts val="1800"/>
              <a:buFont typeface="Noto Sans Symbols"/>
              <a:buChar char="❑"/>
            </a:pPr>
            <a:r>
              <a:rPr lang="en-US" dirty="0">
                <a:solidFill>
                  <a:schemeClr val="dk1"/>
                </a:solidFill>
              </a:rPr>
              <a:t>Characterize entropy as an important indicator for living or non-living biological</a:t>
            </a:r>
          </a:p>
          <a:p>
            <a:pPr marL="114300" lvl="0" indent="0" algn="l" rtl="0">
              <a:lnSpc>
                <a:spcPct val="115000"/>
              </a:lnSpc>
              <a:spcBef>
                <a:spcPts val="0"/>
              </a:spcBef>
              <a:spcAft>
                <a:spcPts val="0"/>
              </a:spcAft>
              <a:buSzPts val="1800"/>
              <a:buNone/>
            </a:pPr>
            <a:r>
              <a:rPr lang="en-US" dirty="0">
                <a:solidFill>
                  <a:schemeClr val="dk1"/>
                </a:solidFill>
              </a:rPr>
              <a:t>systems.</a:t>
            </a:r>
          </a:p>
          <a:p>
            <a:pPr marL="457200" lvl="0" indent="-342900" algn="l" rtl="0">
              <a:lnSpc>
                <a:spcPct val="115000"/>
              </a:lnSpc>
              <a:spcBef>
                <a:spcPts val="0"/>
              </a:spcBef>
              <a:spcAft>
                <a:spcPts val="0"/>
              </a:spcAft>
              <a:buSzPts val="1800"/>
              <a:buFont typeface="Noto Sans Symbols"/>
              <a:buChar char="❑"/>
            </a:pPr>
            <a:r>
              <a:rPr lang="en-US" dirty="0">
                <a:solidFill>
                  <a:schemeClr val="dk1"/>
                </a:solidFill>
              </a:rPr>
              <a:t>Describe the value of the Gibbs free energy for biological systems and on calculated</a:t>
            </a:r>
          </a:p>
          <a:p>
            <a:pPr marL="114300" lvl="0" indent="0" algn="l" rtl="0">
              <a:lnSpc>
                <a:spcPct val="115000"/>
              </a:lnSpc>
              <a:spcBef>
                <a:spcPts val="0"/>
              </a:spcBef>
              <a:spcAft>
                <a:spcPts val="0"/>
              </a:spcAft>
              <a:buSzPts val="1800"/>
              <a:buNone/>
            </a:pPr>
            <a:r>
              <a:rPr lang="en-US" dirty="0">
                <a:solidFill>
                  <a:schemeClr val="dk1"/>
                </a:solidFill>
              </a:rPr>
              <a:t>examples;</a:t>
            </a:r>
            <a:endParaRPr dirty="0">
              <a:solidFill>
                <a:schemeClr val="dk1"/>
              </a:solidFill>
            </a:endParaRPr>
          </a:p>
          <a:p>
            <a:pPr marL="457200" lvl="0" indent="-228600" algn="l" rtl="0">
              <a:lnSpc>
                <a:spcPct val="115000"/>
              </a:lnSpc>
              <a:spcBef>
                <a:spcPts val="0"/>
              </a:spcBef>
              <a:spcAft>
                <a:spcPts val="0"/>
              </a:spcAft>
              <a:buSzPts val="1800"/>
              <a:buFont typeface="Noto Sans Symbols"/>
              <a:buNone/>
            </a:pPr>
            <a:endParaRPr sz="1600" dirty="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0"/>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sz="2400">
                <a:solidFill>
                  <a:schemeClr val="dk1"/>
                </a:solidFill>
              </a:rPr>
              <a:t>• Like total energy, </a:t>
            </a:r>
            <a:r>
              <a:rPr lang="en-US" sz="2400" i="1">
                <a:solidFill>
                  <a:schemeClr val="dk1"/>
                </a:solidFill>
              </a:rPr>
              <a:t>E</a:t>
            </a:r>
            <a:r>
              <a:rPr lang="en-US" sz="2400">
                <a:solidFill>
                  <a:schemeClr val="dk1"/>
                </a:solidFill>
              </a:rPr>
              <a:t>, and enthalpy, </a:t>
            </a:r>
            <a:r>
              <a:rPr lang="en-US" sz="2400" i="1">
                <a:solidFill>
                  <a:schemeClr val="dk1"/>
                </a:solidFill>
              </a:rPr>
              <a:t>H</a:t>
            </a:r>
            <a:r>
              <a:rPr lang="en-US" sz="2400">
                <a:solidFill>
                  <a:schemeClr val="dk1"/>
                </a:solidFill>
              </a:rPr>
              <a:t>, entropy is a state function.</a:t>
            </a:r>
            <a:endParaRPr sz="2400">
              <a:solidFill>
                <a:schemeClr val="dk1"/>
              </a:solidFill>
            </a:endParaRPr>
          </a:p>
          <a:p>
            <a:pPr marL="0" lvl="0" indent="0" algn="l" rtl="0">
              <a:lnSpc>
                <a:spcPct val="115000"/>
              </a:lnSpc>
              <a:spcBef>
                <a:spcPts val="600"/>
              </a:spcBef>
              <a:spcAft>
                <a:spcPts val="0"/>
              </a:spcAft>
              <a:buSzPts val="1800"/>
              <a:buNone/>
            </a:pPr>
            <a:r>
              <a:rPr lang="en-US" sz="2400">
                <a:solidFill>
                  <a:schemeClr val="dk1"/>
                </a:solidFill>
              </a:rPr>
              <a:t>• Therefore, </a:t>
            </a:r>
            <a:endParaRPr sz="4000" baseline="-25000">
              <a:solidFill>
                <a:schemeClr val="dk1"/>
              </a:solidFill>
            </a:endParaRPr>
          </a:p>
          <a:p>
            <a:pPr marL="0" lvl="0" indent="0" algn="l" rtl="0">
              <a:lnSpc>
                <a:spcPct val="115000"/>
              </a:lnSpc>
              <a:spcBef>
                <a:spcPts val="600"/>
              </a:spcBef>
              <a:spcAft>
                <a:spcPts val="0"/>
              </a:spcAft>
              <a:buSzPts val="1800"/>
              <a:buNone/>
            </a:pPr>
            <a:r>
              <a:rPr lang="en-US" sz="2400">
                <a:solidFill>
                  <a:schemeClr val="dk1"/>
                </a:solidFill>
              </a:rPr>
              <a:t>• For a process occurring at constant temperature (an isothermal process), the change in entropy is equal to the heat that would be transferred if the process were reversible divided by the temperature:</a:t>
            </a:r>
            <a:endParaRPr sz="2400">
              <a:solidFill>
                <a:schemeClr val="dk1"/>
              </a:solidFill>
            </a:endParaRPr>
          </a:p>
          <a:p>
            <a:pPr marL="0" lvl="0" indent="0" algn="l" rtl="0">
              <a:lnSpc>
                <a:spcPct val="115000"/>
              </a:lnSpc>
              <a:spcBef>
                <a:spcPts val="600"/>
              </a:spcBef>
              <a:spcAft>
                <a:spcPts val="0"/>
              </a:spcAft>
              <a:buClr>
                <a:schemeClr val="dk1"/>
              </a:buClr>
              <a:buSzPts val="1100"/>
              <a:buFont typeface="Arial"/>
              <a:buNone/>
            </a:pPr>
            <a:endParaRPr sz="2400">
              <a:solidFill>
                <a:schemeClr val="dk1"/>
              </a:solidFill>
            </a:endParaRPr>
          </a:p>
          <a:p>
            <a:pPr marL="0" lvl="0" indent="0" algn="l" rtl="0">
              <a:lnSpc>
                <a:spcPct val="115000"/>
              </a:lnSpc>
              <a:spcBef>
                <a:spcPts val="0"/>
              </a:spcBef>
              <a:spcAft>
                <a:spcPts val="1600"/>
              </a:spcAft>
              <a:buSzPts val="1800"/>
              <a:buNone/>
            </a:pPr>
            <a:endParaRPr/>
          </a:p>
        </p:txBody>
      </p:sp>
      <p:sp>
        <p:nvSpPr>
          <p:cNvPr id="174" name="Google Shape;174;p20"/>
          <p:cNvSpPr txBox="1">
            <a:spLocks noGrp="1"/>
          </p:cNvSpPr>
          <p:nvPr>
            <p:ph type="title"/>
          </p:nvPr>
        </p:nvSpPr>
        <p:spPr>
          <a:xfrm>
            <a:off x="3434609" y="168675"/>
            <a:ext cx="2601981"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4000" b="1"/>
              <a:t>Entropy</a:t>
            </a:r>
            <a:endParaRPr sz="4000" b="1"/>
          </a:p>
        </p:txBody>
      </p:sp>
      <p:pic>
        <p:nvPicPr>
          <p:cNvPr id="175" name="Google Shape;175;p20"/>
          <p:cNvPicPr preferRelativeResize="0"/>
          <p:nvPr/>
        </p:nvPicPr>
        <p:blipFill rotWithShape="1">
          <a:blip r:embed="rId3">
            <a:alphaModFix/>
          </a:blip>
          <a:srcRect/>
          <a:stretch/>
        </p:blipFill>
        <p:spPr>
          <a:xfrm>
            <a:off x="4203427" y="3750826"/>
            <a:ext cx="2076450" cy="1009650"/>
          </a:xfrm>
          <a:prstGeom prst="rect">
            <a:avLst/>
          </a:prstGeom>
          <a:noFill/>
          <a:ln>
            <a:noFill/>
          </a:ln>
        </p:spPr>
      </p:pic>
      <p:pic>
        <p:nvPicPr>
          <p:cNvPr id="176" name="Google Shape;176;p20"/>
          <p:cNvPicPr preferRelativeResize="0"/>
          <p:nvPr/>
        </p:nvPicPr>
        <p:blipFill rotWithShape="1">
          <a:blip r:embed="rId4">
            <a:alphaModFix/>
          </a:blip>
          <a:srcRect/>
          <a:stretch/>
        </p:blipFill>
        <p:spPr>
          <a:xfrm>
            <a:off x="2270226" y="1952320"/>
            <a:ext cx="2971426" cy="35692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a:spLocks noGrp="1"/>
          </p:cNvSpPr>
          <p:nvPr>
            <p:ph type="title"/>
          </p:nvPr>
        </p:nvSpPr>
        <p:spPr>
          <a:xfrm>
            <a:off x="311700" y="63100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4000" b="1"/>
              <a:t>Second Law of Thermodynamics</a:t>
            </a:r>
            <a:endParaRPr sz="2400" b="1"/>
          </a:p>
          <a:p>
            <a:pPr marL="0" lvl="0" indent="0" algn="l" rtl="0">
              <a:lnSpc>
                <a:spcPct val="100000"/>
              </a:lnSpc>
              <a:spcBef>
                <a:spcPts val="0"/>
              </a:spcBef>
              <a:spcAft>
                <a:spcPts val="0"/>
              </a:spcAft>
              <a:buSzPts val="2800"/>
              <a:buNone/>
            </a:pPr>
            <a:endParaRPr sz="2400" b="1"/>
          </a:p>
        </p:txBody>
      </p:sp>
      <p:sp>
        <p:nvSpPr>
          <p:cNvPr id="182" name="Google Shape;182;p21"/>
          <p:cNvSpPr txBox="1">
            <a:spLocks noGrp="1"/>
          </p:cNvSpPr>
          <p:nvPr>
            <p:ph type="body" idx="1"/>
          </p:nvPr>
        </p:nvSpPr>
        <p:spPr>
          <a:xfrm>
            <a:off x="311700" y="144792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2800">
                <a:solidFill>
                  <a:schemeClr val="dk1"/>
                </a:solidFill>
              </a:rPr>
              <a:t>The second law of thermodynamics states that the entropy of the universe increases for spontaneous processes, and the entropy of the universe does not change for reversible processes</a:t>
            </a:r>
            <a:endParaRPr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2"/>
          <p:cNvSpPr txBox="1">
            <a:spLocks noGrp="1"/>
          </p:cNvSpPr>
          <p:nvPr>
            <p:ph type="title"/>
          </p:nvPr>
        </p:nvSpPr>
        <p:spPr>
          <a:xfrm>
            <a:off x="311700" y="163024"/>
            <a:ext cx="8520600" cy="7770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4000" b="1"/>
              <a:t>Second Law of Thermodynamics</a:t>
            </a:r>
            <a:endParaRPr sz="2400" b="1"/>
          </a:p>
        </p:txBody>
      </p:sp>
      <p:sp>
        <p:nvSpPr>
          <p:cNvPr id="188" name="Google Shape;188;p22"/>
          <p:cNvSpPr txBox="1"/>
          <p:nvPr/>
        </p:nvSpPr>
        <p:spPr>
          <a:xfrm>
            <a:off x="214050" y="940050"/>
            <a:ext cx="87159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60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In other words:</a:t>
            </a:r>
            <a:endParaRPr sz="1800" b="0" i="0" u="none" strike="noStrike" cap="none" dirty="0">
              <a:solidFill>
                <a:schemeClr val="dk1"/>
              </a:solidFill>
              <a:latin typeface="Arial"/>
              <a:ea typeface="Arial"/>
              <a:cs typeface="Arial"/>
              <a:sym typeface="Arial"/>
            </a:endParaRPr>
          </a:p>
          <a:p>
            <a:pPr marL="0" marR="0" lvl="0" indent="0" algn="l" rtl="0">
              <a:lnSpc>
                <a:spcPct val="115000"/>
              </a:lnSpc>
              <a:spcBef>
                <a:spcPts val="140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For reversible processes:</a:t>
            </a:r>
            <a:endParaRPr sz="1800" b="0" i="0" u="none" strike="noStrike" cap="none" dirty="0">
              <a:solidFill>
                <a:schemeClr val="dk1"/>
              </a:solidFill>
              <a:latin typeface="Arial"/>
              <a:ea typeface="Arial"/>
              <a:cs typeface="Arial"/>
              <a:sym typeface="Arial"/>
            </a:endParaRPr>
          </a:p>
          <a:p>
            <a:pPr marL="0" marR="0" lvl="0" indent="0" algn="ctr" rtl="0">
              <a:lnSpc>
                <a:spcPct val="115000"/>
              </a:lnSpc>
              <a:spcBef>
                <a:spcPts val="600"/>
              </a:spcBef>
              <a:spcAft>
                <a:spcPts val="0"/>
              </a:spcAft>
              <a:buClr>
                <a:srgbClr val="000000"/>
              </a:buClr>
              <a:buSzPts val="1100"/>
              <a:buFont typeface="Arial"/>
              <a:buNone/>
            </a:pPr>
            <a:r>
              <a:rPr lang="en-US" sz="1100" b="0" i="0" u="none" strike="noStrike" cap="none" dirty="0" err="1">
                <a:solidFill>
                  <a:srgbClr val="222222"/>
                </a:solidFill>
                <a:highlight>
                  <a:srgbClr val="FFFFFF"/>
                </a:highlight>
                <a:latin typeface="Arial"/>
                <a:ea typeface="Arial"/>
                <a:cs typeface="Arial"/>
                <a:sym typeface="Arial"/>
              </a:rPr>
              <a:t>Δ</a:t>
            </a:r>
            <a:r>
              <a:rPr lang="en-US" sz="1800" b="0" i="1" u="none" strike="noStrike" cap="none" dirty="0" err="1">
                <a:solidFill>
                  <a:schemeClr val="dk1"/>
                </a:solidFill>
                <a:latin typeface="Arial"/>
                <a:ea typeface="Arial"/>
                <a:cs typeface="Arial"/>
                <a:sym typeface="Arial"/>
              </a:rPr>
              <a:t>S</a:t>
            </a:r>
            <a:r>
              <a:rPr lang="en-US" sz="1800" b="0" i="0" u="none" strike="noStrike" cap="none" baseline="-25000" dirty="0" err="1">
                <a:solidFill>
                  <a:schemeClr val="dk1"/>
                </a:solidFill>
                <a:latin typeface="Arial"/>
                <a:ea typeface="Arial"/>
                <a:cs typeface="Arial"/>
                <a:sym typeface="Arial"/>
              </a:rPr>
              <a:t>univ</a:t>
            </a:r>
            <a:r>
              <a:rPr lang="en-US" sz="1800" b="0" i="0" u="none" strike="noStrike" cap="none" dirty="0">
                <a:solidFill>
                  <a:schemeClr val="dk1"/>
                </a:solidFill>
                <a:latin typeface="Arial"/>
                <a:ea typeface="Arial"/>
                <a:cs typeface="Arial"/>
                <a:sym typeface="Arial"/>
              </a:rPr>
              <a:t> = </a:t>
            </a:r>
            <a:r>
              <a:rPr lang="en-US" sz="1100" b="0" i="0" u="none" strike="noStrike" cap="none" dirty="0" err="1">
                <a:solidFill>
                  <a:srgbClr val="222222"/>
                </a:solidFill>
                <a:highlight>
                  <a:srgbClr val="FFFFFF"/>
                </a:highlight>
                <a:latin typeface="Arial"/>
                <a:ea typeface="Arial"/>
                <a:cs typeface="Arial"/>
                <a:sym typeface="Arial"/>
              </a:rPr>
              <a:t>Δ</a:t>
            </a:r>
            <a:r>
              <a:rPr lang="en-US" sz="1800" b="0" i="1" u="none" strike="noStrike" cap="none" dirty="0" err="1">
                <a:solidFill>
                  <a:schemeClr val="dk1"/>
                </a:solidFill>
                <a:latin typeface="Arial"/>
                <a:ea typeface="Arial"/>
                <a:cs typeface="Arial"/>
                <a:sym typeface="Arial"/>
              </a:rPr>
              <a:t>S</a:t>
            </a:r>
            <a:r>
              <a:rPr lang="en-US" sz="1800" b="0" i="0" u="none" strike="noStrike" cap="none" baseline="-25000" dirty="0" err="1">
                <a:solidFill>
                  <a:schemeClr val="dk1"/>
                </a:solidFill>
                <a:latin typeface="Arial"/>
                <a:ea typeface="Arial"/>
                <a:cs typeface="Arial"/>
                <a:sym typeface="Arial"/>
              </a:rPr>
              <a:t>system</a:t>
            </a:r>
            <a:r>
              <a:rPr lang="en-US" sz="1800" b="0" i="0" u="none" strike="noStrike" cap="none" dirty="0">
                <a:solidFill>
                  <a:schemeClr val="dk1"/>
                </a:solidFill>
                <a:latin typeface="Arial"/>
                <a:ea typeface="Arial"/>
                <a:cs typeface="Arial"/>
                <a:sym typeface="Arial"/>
              </a:rPr>
              <a:t> + </a:t>
            </a:r>
            <a:r>
              <a:rPr lang="en-US" sz="1100" b="0" i="0" u="none" strike="noStrike" cap="none" dirty="0" err="1">
                <a:solidFill>
                  <a:srgbClr val="222222"/>
                </a:solidFill>
                <a:highlight>
                  <a:srgbClr val="FFFFFF"/>
                </a:highlight>
                <a:latin typeface="Arial"/>
                <a:ea typeface="Arial"/>
                <a:cs typeface="Arial"/>
                <a:sym typeface="Arial"/>
              </a:rPr>
              <a:t>Δ</a:t>
            </a:r>
            <a:r>
              <a:rPr lang="en-US" sz="1800" b="0" i="1" u="none" strike="noStrike" cap="none" dirty="0" err="1">
                <a:solidFill>
                  <a:schemeClr val="dk1"/>
                </a:solidFill>
                <a:latin typeface="Arial"/>
                <a:ea typeface="Arial"/>
                <a:cs typeface="Arial"/>
                <a:sym typeface="Arial"/>
              </a:rPr>
              <a:t>S</a:t>
            </a:r>
            <a:r>
              <a:rPr lang="en-US" sz="1800" b="0" i="0" u="none" strike="noStrike" cap="none" baseline="-25000" dirty="0" err="1">
                <a:solidFill>
                  <a:schemeClr val="dk1"/>
                </a:solidFill>
                <a:latin typeface="Arial"/>
                <a:ea typeface="Arial"/>
                <a:cs typeface="Arial"/>
                <a:sym typeface="Arial"/>
              </a:rPr>
              <a:t>surroundings</a:t>
            </a:r>
            <a:r>
              <a:rPr lang="en-US" sz="1800" b="0" i="0" u="none" strike="noStrike" cap="none" dirty="0">
                <a:solidFill>
                  <a:schemeClr val="dk1"/>
                </a:solidFill>
                <a:latin typeface="Arial"/>
                <a:ea typeface="Arial"/>
                <a:cs typeface="Arial"/>
                <a:sym typeface="Arial"/>
              </a:rPr>
              <a:t> = 0</a:t>
            </a:r>
            <a:endParaRPr sz="1800" b="0" i="0" u="none" strike="noStrike" cap="none" dirty="0">
              <a:solidFill>
                <a:schemeClr val="dk1"/>
              </a:solidFill>
              <a:latin typeface="Arial"/>
              <a:ea typeface="Arial"/>
              <a:cs typeface="Arial"/>
              <a:sym typeface="Arial"/>
            </a:endParaRPr>
          </a:p>
          <a:p>
            <a:pPr marL="0" marR="0" lvl="0" indent="0" algn="l" rtl="0">
              <a:lnSpc>
                <a:spcPct val="115000"/>
              </a:lnSpc>
              <a:spcBef>
                <a:spcPts val="140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For irreversible processes:</a:t>
            </a:r>
            <a:endParaRPr sz="1800" b="0" i="0" u="none" strike="noStrike" cap="none" dirty="0">
              <a:solidFill>
                <a:schemeClr val="dk1"/>
              </a:solidFill>
              <a:latin typeface="Arial"/>
              <a:ea typeface="Arial"/>
              <a:cs typeface="Arial"/>
              <a:sym typeface="Arial"/>
            </a:endParaRPr>
          </a:p>
          <a:p>
            <a:pPr marL="0" marR="0" lvl="0" indent="0" algn="ctr" rtl="0">
              <a:lnSpc>
                <a:spcPct val="115000"/>
              </a:lnSpc>
              <a:spcBef>
                <a:spcPts val="600"/>
              </a:spcBef>
              <a:spcAft>
                <a:spcPts val="0"/>
              </a:spcAft>
              <a:buClr>
                <a:srgbClr val="000000"/>
              </a:buClr>
              <a:buSzPts val="1100"/>
              <a:buFont typeface="Arial"/>
              <a:buNone/>
            </a:pPr>
            <a:r>
              <a:rPr lang="en-US" sz="1100" b="0" i="0" u="none" strike="noStrike" cap="none" dirty="0" err="1">
                <a:solidFill>
                  <a:srgbClr val="222222"/>
                </a:solidFill>
                <a:highlight>
                  <a:srgbClr val="FFFFFF"/>
                </a:highlight>
                <a:latin typeface="Arial"/>
                <a:ea typeface="Arial"/>
                <a:cs typeface="Arial"/>
                <a:sym typeface="Arial"/>
              </a:rPr>
              <a:t>Δ</a:t>
            </a:r>
            <a:r>
              <a:rPr lang="en-US" sz="1800" b="0" i="1" u="none" strike="noStrike" cap="none" dirty="0" err="1">
                <a:solidFill>
                  <a:schemeClr val="dk1"/>
                </a:solidFill>
                <a:latin typeface="Arial"/>
                <a:ea typeface="Arial"/>
                <a:cs typeface="Arial"/>
                <a:sym typeface="Arial"/>
              </a:rPr>
              <a:t>S</a:t>
            </a:r>
            <a:r>
              <a:rPr lang="en-US" sz="1800" b="0" i="0" u="none" strike="noStrike" cap="none" baseline="-25000" dirty="0" err="1">
                <a:solidFill>
                  <a:schemeClr val="dk1"/>
                </a:solidFill>
                <a:latin typeface="Arial"/>
                <a:ea typeface="Arial"/>
                <a:cs typeface="Arial"/>
                <a:sym typeface="Arial"/>
              </a:rPr>
              <a:t>univ</a:t>
            </a:r>
            <a:r>
              <a:rPr lang="en-US" sz="1800" b="0" i="0" u="none" strike="noStrike" cap="none" dirty="0">
                <a:solidFill>
                  <a:schemeClr val="dk1"/>
                </a:solidFill>
                <a:latin typeface="Arial"/>
                <a:ea typeface="Arial"/>
                <a:cs typeface="Arial"/>
                <a:sym typeface="Arial"/>
              </a:rPr>
              <a:t> = </a:t>
            </a:r>
            <a:r>
              <a:rPr lang="en-US" sz="1100" b="0" i="0" u="none" strike="noStrike" cap="none" dirty="0" err="1">
                <a:solidFill>
                  <a:srgbClr val="222222"/>
                </a:solidFill>
                <a:highlight>
                  <a:srgbClr val="FFFFFF"/>
                </a:highlight>
                <a:latin typeface="Arial"/>
                <a:ea typeface="Arial"/>
                <a:cs typeface="Arial"/>
                <a:sym typeface="Arial"/>
              </a:rPr>
              <a:t>Δ</a:t>
            </a:r>
            <a:r>
              <a:rPr lang="en-US" sz="1800" b="0" i="1" u="none" strike="noStrike" cap="none" dirty="0" err="1">
                <a:solidFill>
                  <a:schemeClr val="dk1"/>
                </a:solidFill>
                <a:latin typeface="Arial"/>
                <a:ea typeface="Arial"/>
                <a:cs typeface="Arial"/>
                <a:sym typeface="Arial"/>
              </a:rPr>
              <a:t>S</a:t>
            </a:r>
            <a:r>
              <a:rPr lang="en-US" sz="1800" b="0" i="0" u="none" strike="noStrike" cap="none" baseline="-25000" dirty="0" err="1">
                <a:solidFill>
                  <a:schemeClr val="dk1"/>
                </a:solidFill>
                <a:latin typeface="Arial"/>
                <a:ea typeface="Arial"/>
                <a:cs typeface="Arial"/>
                <a:sym typeface="Arial"/>
              </a:rPr>
              <a:t>system</a:t>
            </a:r>
            <a:r>
              <a:rPr lang="en-US" sz="1800" b="0" i="0" u="none" strike="noStrike" cap="none" dirty="0">
                <a:solidFill>
                  <a:schemeClr val="dk1"/>
                </a:solidFill>
                <a:latin typeface="Arial"/>
                <a:ea typeface="Arial"/>
                <a:cs typeface="Arial"/>
                <a:sym typeface="Arial"/>
              </a:rPr>
              <a:t> + </a:t>
            </a:r>
            <a:r>
              <a:rPr lang="en-US" sz="1100" b="0" i="0" u="none" strike="noStrike" cap="none" dirty="0" err="1">
                <a:solidFill>
                  <a:srgbClr val="222222"/>
                </a:solidFill>
                <a:highlight>
                  <a:srgbClr val="FFFFFF"/>
                </a:highlight>
                <a:latin typeface="Arial"/>
                <a:ea typeface="Arial"/>
                <a:cs typeface="Arial"/>
                <a:sym typeface="Arial"/>
              </a:rPr>
              <a:t>Δ</a:t>
            </a:r>
            <a:r>
              <a:rPr lang="en-US" sz="1800" b="0" i="1" u="none" strike="noStrike" cap="none" dirty="0" err="1">
                <a:solidFill>
                  <a:schemeClr val="dk1"/>
                </a:solidFill>
                <a:latin typeface="Arial"/>
                <a:ea typeface="Arial"/>
                <a:cs typeface="Arial"/>
                <a:sym typeface="Arial"/>
              </a:rPr>
              <a:t>S</a:t>
            </a:r>
            <a:r>
              <a:rPr lang="en-US" sz="1800" b="0" i="0" u="none" strike="noStrike" cap="none" baseline="-25000" dirty="0" err="1">
                <a:solidFill>
                  <a:schemeClr val="dk1"/>
                </a:solidFill>
                <a:latin typeface="Arial"/>
                <a:ea typeface="Arial"/>
                <a:cs typeface="Arial"/>
                <a:sym typeface="Arial"/>
              </a:rPr>
              <a:t>surroundings</a:t>
            </a:r>
            <a:r>
              <a:rPr lang="en-US" sz="1800" b="0" i="0" u="none" strike="noStrike" cap="none" baseline="-25000" dirty="0">
                <a:solidFill>
                  <a:schemeClr val="dk1"/>
                </a:solidFill>
                <a:latin typeface="Arial"/>
                <a:ea typeface="Arial"/>
                <a:cs typeface="Arial"/>
                <a:sym typeface="Arial"/>
              </a:rPr>
              <a:t> </a:t>
            </a:r>
            <a:r>
              <a:rPr lang="en-US" sz="1800" b="0" i="0" u="none" strike="noStrike" cap="none" dirty="0">
                <a:solidFill>
                  <a:schemeClr val="dk1"/>
                </a:solidFill>
                <a:latin typeface="Arial"/>
                <a:ea typeface="Arial"/>
                <a:cs typeface="Arial"/>
                <a:sym typeface="Arial"/>
              </a:rPr>
              <a:t> &gt; 0</a:t>
            </a:r>
            <a:endParaRPr sz="1800" b="0" i="0" u="none" strike="noStrike" cap="none" dirty="0">
              <a:solidFill>
                <a:schemeClr val="dk1"/>
              </a:solidFill>
              <a:latin typeface="Arial"/>
              <a:ea typeface="Arial"/>
              <a:cs typeface="Arial"/>
              <a:sym typeface="Arial"/>
            </a:endParaRPr>
          </a:p>
          <a:p>
            <a:pPr marL="0" marR="0" lvl="0" indent="0" algn="l" rtl="0">
              <a:lnSpc>
                <a:spcPct val="115000"/>
              </a:lnSpc>
              <a:spcBef>
                <a:spcPts val="60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These last truths mean that as a result of all spontaneous processes, the entropy of the universe increases.</a:t>
            </a:r>
            <a:endParaRPr sz="1800" b="0" i="0" u="none" strike="noStrike" cap="none" dirty="0">
              <a:solidFill>
                <a:schemeClr val="dk1"/>
              </a:solidFill>
              <a:latin typeface="Arial"/>
              <a:ea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2" name="Рукописный ввод 1">
                <a:extLst>
                  <a:ext uri="{FF2B5EF4-FFF2-40B4-BE49-F238E27FC236}">
                    <a16:creationId xmlns:a16="http://schemas.microsoft.com/office/drawing/2014/main" id="{05C7D770-F23E-4BE2-B449-F6C5E1846FF2}"/>
                  </a:ext>
                </a:extLst>
              </p14:cNvPr>
              <p14:cNvContentPartPr/>
              <p14:nvPr/>
            </p14:nvContentPartPr>
            <p14:xfrm>
              <a:off x="2948447" y="1809706"/>
              <a:ext cx="7560" cy="4680"/>
            </p14:xfrm>
          </p:contentPart>
        </mc:Choice>
        <mc:Fallback xmlns="">
          <p:pic>
            <p:nvPicPr>
              <p:cNvPr id="2" name="Рукописный ввод 1">
                <a:extLst>
                  <a:ext uri="{FF2B5EF4-FFF2-40B4-BE49-F238E27FC236}">
                    <a16:creationId xmlns:a16="http://schemas.microsoft.com/office/drawing/2014/main" id="{05C7D770-F23E-4BE2-B449-F6C5E1846FF2}"/>
                  </a:ext>
                </a:extLst>
              </p:cNvPr>
              <p:cNvPicPr/>
              <p:nvPr/>
            </p:nvPicPr>
            <p:blipFill>
              <a:blip r:embed="rId4"/>
              <a:stretch>
                <a:fillRect/>
              </a:stretch>
            </p:blipFill>
            <p:spPr>
              <a:xfrm>
                <a:off x="2930447" y="1792066"/>
                <a:ext cx="43200" cy="40320"/>
              </a:xfrm>
              <a:prstGeom prst="rect">
                <a:avLst/>
              </a:prstGeom>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3"/>
          <p:cNvPicPr preferRelativeResize="0"/>
          <p:nvPr/>
        </p:nvPicPr>
        <p:blipFill rotWithShape="1">
          <a:blip r:embed="rId3">
            <a:alphaModFix/>
          </a:blip>
          <a:srcRect/>
          <a:stretch/>
        </p:blipFill>
        <p:spPr>
          <a:xfrm>
            <a:off x="702590" y="198895"/>
            <a:ext cx="7647682" cy="48386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4"/>
          <p:cNvPicPr preferRelativeResize="0"/>
          <p:nvPr/>
        </p:nvPicPr>
        <p:blipFill rotWithShape="1">
          <a:blip r:embed="rId3">
            <a:alphaModFix/>
          </a:blip>
          <a:srcRect/>
          <a:stretch/>
        </p:blipFill>
        <p:spPr>
          <a:xfrm>
            <a:off x="1260992" y="103154"/>
            <a:ext cx="6911525" cy="4875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5"/>
          <p:cNvPicPr preferRelativeResize="0"/>
          <p:nvPr/>
        </p:nvPicPr>
        <p:blipFill rotWithShape="1">
          <a:blip r:embed="rId3">
            <a:alphaModFix/>
          </a:blip>
          <a:srcRect b="43093"/>
          <a:stretch/>
        </p:blipFill>
        <p:spPr>
          <a:xfrm>
            <a:off x="855471" y="640597"/>
            <a:ext cx="7637600" cy="314098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txBox="1">
            <a:spLocks noGrp="1"/>
          </p:cNvSpPr>
          <p:nvPr>
            <p:ph type="title"/>
          </p:nvPr>
        </p:nvSpPr>
        <p:spPr>
          <a:xfrm>
            <a:off x="311700" y="445024"/>
            <a:ext cx="8520600" cy="9265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000" b="1">
                <a:solidFill>
                  <a:schemeClr val="dk1"/>
                </a:solidFill>
              </a:rPr>
              <a:t>Making Qualitative Predictions of Entropy Changes in Physical and</a:t>
            </a:r>
            <a:br>
              <a:rPr lang="en-US" sz="2000" b="1">
                <a:solidFill>
                  <a:schemeClr val="dk1"/>
                </a:solidFill>
              </a:rPr>
            </a:br>
            <a:r>
              <a:rPr lang="en-US" sz="2000" b="1">
                <a:solidFill>
                  <a:schemeClr val="dk1"/>
                </a:solidFill>
              </a:rPr>
              <a:t>Chemical Processes</a:t>
            </a:r>
            <a:br>
              <a:rPr lang="en-US" sz="2000" b="1">
                <a:solidFill>
                  <a:schemeClr val="dk1"/>
                </a:solidFill>
              </a:rPr>
            </a:br>
            <a:br>
              <a:rPr lang="en-US" sz="2000" b="1">
                <a:solidFill>
                  <a:srgbClr val="C00000"/>
                </a:solidFill>
              </a:rPr>
            </a:br>
            <a:endParaRPr sz="2000" b="1">
              <a:solidFill>
                <a:srgbClr val="C00000"/>
              </a:solidFill>
            </a:endParaRPr>
          </a:p>
        </p:txBody>
      </p:sp>
      <p:pic>
        <p:nvPicPr>
          <p:cNvPr id="209" name="Google Shape;209;p26"/>
          <p:cNvPicPr preferRelativeResize="0"/>
          <p:nvPr/>
        </p:nvPicPr>
        <p:blipFill rotWithShape="1">
          <a:blip r:embed="rId3">
            <a:alphaModFix/>
          </a:blip>
          <a:srcRect/>
          <a:stretch/>
        </p:blipFill>
        <p:spPr>
          <a:xfrm>
            <a:off x="464949" y="1371599"/>
            <a:ext cx="8019240" cy="199153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solidFill>
                  <a:srgbClr val="FF0000"/>
                </a:solidFill>
              </a:rPr>
              <a:t>Key</a:t>
            </a:r>
            <a:endParaRPr>
              <a:solidFill>
                <a:srgbClr val="FF0000"/>
              </a:solidFill>
            </a:endParaRPr>
          </a:p>
        </p:txBody>
      </p:sp>
      <p:pic>
        <p:nvPicPr>
          <p:cNvPr id="215" name="Google Shape;215;p27"/>
          <p:cNvPicPr preferRelativeResize="0"/>
          <p:nvPr/>
        </p:nvPicPr>
        <p:blipFill rotWithShape="1">
          <a:blip r:embed="rId3">
            <a:alphaModFix/>
          </a:blip>
          <a:srcRect/>
          <a:stretch/>
        </p:blipFill>
        <p:spPr>
          <a:xfrm>
            <a:off x="311700" y="1219203"/>
            <a:ext cx="8349650" cy="26476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8"/>
          <p:cNvSpPr txBox="1">
            <a:spLocks noGrp="1"/>
          </p:cNvSpPr>
          <p:nvPr>
            <p:ph type="title"/>
          </p:nvPr>
        </p:nvSpPr>
        <p:spPr>
          <a:xfrm>
            <a:off x="244550" y="18985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800"/>
              </a:spcBef>
              <a:spcAft>
                <a:spcPts val="0"/>
              </a:spcAft>
              <a:buSzPts val="2800"/>
              <a:buNone/>
            </a:pPr>
            <a:r>
              <a:rPr lang="en-US" b="1" dirty="0">
                <a:solidFill>
                  <a:srgbClr val="000000"/>
                </a:solidFill>
                <a:latin typeface="Times New Roman"/>
                <a:ea typeface="Times New Roman"/>
                <a:cs typeface="Times New Roman"/>
                <a:sym typeface="Times New Roman"/>
              </a:rPr>
              <a:t>Gibbs Energy Equation</a:t>
            </a:r>
            <a:endParaRPr b="1" dirty="0">
              <a:solidFill>
                <a:srgbClr val="000000"/>
              </a:solidFill>
              <a:latin typeface="Times New Roman"/>
              <a:ea typeface="Times New Roman"/>
              <a:cs typeface="Times New Roman"/>
              <a:sym typeface="Times New Roman"/>
            </a:endParaRPr>
          </a:p>
          <a:p>
            <a:pPr marL="0" lvl="0" indent="0" algn="ctr" rtl="0">
              <a:lnSpc>
                <a:spcPct val="115000"/>
              </a:lnSpc>
              <a:spcBef>
                <a:spcPts val="800"/>
              </a:spcBef>
              <a:spcAft>
                <a:spcPts val="0"/>
              </a:spcAft>
              <a:buSzPts val="2800"/>
              <a:buNone/>
            </a:pPr>
            <a:r>
              <a:rPr lang="en-US" sz="2400" u="sng" dirty="0" err="1">
                <a:solidFill>
                  <a:srgbClr val="000000"/>
                </a:solidFill>
                <a:latin typeface="Times New Roman"/>
                <a:ea typeface="Times New Roman"/>
                <a:cs typeface="Times New Roman"/>
                <a:sym typeface="Times New Roman"/>
              </a:rPr>
              <a:t>dG</a:t>
            </a:r>
            <a:r>
              <a:rPr lang="en-US" sz="2400" u="sng" dirty="0">
                <a:solidFill>
                  <a:srgbClr val="000000"/>
                </a:solidFill>
                <a:latin typeface="Times New Roman"/>
                <a:ea typeface="Times New Roman"/>
                <a:cs typeface="Times New Roman"/>
                <a:sym typeface="Times New Roman"/>
              </a:rPr>
              <a:t> = </a:t>
            </a:r>
            <a:r>
              <a:rPr lang="en-US" sz="2400" u="sng" dirty="0" err="1">
                <a:solidFill>
                  <a:srgbClr val="000000"/>
                </a:solidFill>
                <a:latin typeface="Times New Roman"/>
                <a:ea typeface="Times New Roman"/>
                <a:cs typeface="Times New Roman"/>
                <a:sym typeface="Times New Roman"/>
              </a:rPr>
              <a:t>dH</a:t>
            </a:r>
            <a:r>
              <a:rPr lang="en-US" sz="2400" u="sng" dirty="0">
                <a:solidFill>
                  <a:srgbClr val="000000"/>
                </a:solidFill>
                <a:latin typeface="Times New Roman"/>
                <a:ea typeface="Times New Roman"/>
                <a:cs typeface="Times New Roman"/>
                <a:sym typeface="Times New Roman"/>
              </a:rPr>
              <a:t> - </a:t>
            </a:r>
            <a:r>
              <a:rPr lang="en-US" sz="2400" u="sng" dirty="0" err="1">
                <a:solidFill>
                  <a:srgbClr val="000000"/>
                </a:solidFill>
                <a:latin typeface="Times New Roman"/>
                <a:ea typeface="Times New Roman"/>
                <a:cs typeface="Times New Roman"/>
                <a:sym typeface="Times New Roman"/>
              </a:rPr>
              <a:t>TdS</a:t>
            </a:r>
            <a:r>
              <a:rPr lang="en-US" sz="2400" dirty="0">
                <a:solidFill>
                  <a:srgbClr val="000000"/>
                </a:solidFill>
                <a:latin typeface="Times New Roman"/>
                <a:ea typeface="Times New Roman"/>
                <a:cs typeface="Times New Roman"/>
                <a:sym typeface="Times New Roman"/>
              </a:rPr>
              <a:t>,</a:t>
            </a:r>
            <a:endParaRPr sz="2400" dirty="0">
              <a:solidFill>
                <a:srgbClr val="000000"/>
              </a:solidFill>
              <a:latin typeface="Times New Roman"/>
              <a:ea typeface="Times New Roman"/>
              <a:cs typeface="Times New Roman"/>
              <a:sym typeface="Times New Roman"/>
            </a:endParaRPr>
          </a:p>
          <a:p>
            <a:pPr marL="0" lvl="0" indent="0" algn="l" rtl="0">
              <a:lnSpc>
                <a:spcPct val="115000"/>
              </a:lnSpc>
              <a:spcBef>
                <a:spcPts val="800"/>
              </a:spcBef>
              <a:spcAft>
                <a:spcPts val="0"/>
              </a:spcAft>
              <a:buSzPts val="2800"/>
              <a:buNone/>
            </a:pPr>
            <a:r>
              <a:rPr lang="en-US" sz="2400" dirty="0">
                <a:solidFill>
                  <a:srgbClr val="000000"/>
                </a:solidFill>
                <a:latin typeface="Times New Roman"/>
                <a:ea typeface="Times New Roman"/>
                <a:cs typeface="Times New Roman"/>
                <a:sym typeface="Times New Roman"/>
              </a:rPr>
              <a:t>where </a:t>
            </a:r>
            <a:r>
              <a:rPr lang="en-US" sz="2400" dirty="0" err="1">
                <a:solidFill>
                  <a:srgbClr val="000000"/>
                </a:solidFill>
                <a:latin typeface="Times New Roman"/>
                <a:ea typeface="Times New Roman"/>
                <a:cs typeface="Times New Roman"/>
                <a:sym typeface="Times New Roman"/>
              </a:rPr>
              <a:t>dG</a:t>
            </a:r>
            <a:r>
              <a:rPr lang="en-US" sz="2400" dirty="0">
                <a:solidFill>
                  <a:srgbClr val="000000"/>
                </a:solidFill>
                <a:latin typeface="Times New Roman"/>
                <a:ea typeface="Times New Roman"/>
                <a:cs typeface="Times New Roman"/>
                <a:sym typeface="Times New Roman"/>
              </a:rPr>
              <a:t> is the change in </a:t>
            </a:r>
            <a:r>
              <a:rPr lang="en-US" sz="2400" u="sng" dirty="0">
                <a:solidFill>
                  <a:srgbClr val="000000"/>
                </a:solidFill>
                <a:latin typeface="Times New Roman"/>
                <a:ea typeface="Times New Roman"/>
                <a:cs typeface="Times New Roman"/>
                <a:sym typeface="Times New Roman"/>
              </a:rPr>
              <a:t>Gibbs energy</a:t>
            </a:r>
            <a:r>
              <a:rPr lang="en-US" sz="2400" dirty="0">
                <a:solidFill>
                  <a:srgbClr val="000000"/>
                </a:solidFill>
                <a:latin typeface="Times New Roman"/>
                <a:ea typeface="Times New Roman"/>
                <a:cs typeface="Times New Roman"/>
                <a:sym typeface="Times New Roman"/>
              </a:rPr>
              <a:t>, </a:t>
            </a:r>
            <a:br>
              <a:rPr lang="en-US" sz="2400" dirty="0">
                <a:solidFill>
                  <a:srgbClr val="000000"/>
                </a:solidFill>
                <a:latin typeface="Times New Roman"/>
                <a:ea typeface="Times New Roman"/>
                <a:cs typeface="Times New Roman"/>
                <a:sym typeface="Times New Roman"/>
              </a:rPr>
            </a:br>
            <a:r>
              <a:rPr lang="en-US" sz="2400" dirty="0" err="1">
                <a:solidFill>
                  <a:srgbClr val="000000"/>
                </a:solidFill>
                <a:latin typeface="Times New Roman"/>
                <a:ea typeface="Times New Roman"/>
                <a:cs typeface="Times New Roman"/>
                <a:sym typeface="Times New Roman"/>
              </a:rPr>
              <a:t>dH</a:t>
            </a:r>
            <a:r>
              <a:rPr lang="en-US" sz="2400" dirty="0">
                <a:solidFill>
                  <a:srgbClr val="000000"/>
                </a:solidFill>
                <a:latin typeface="Times New Roman"/>
                <a:ea typeface="Times New Roman"/>
                <a:cs typeface="Times New Roman"/>
                <a:sym typeface="Times New Roman"/>
              </a:rPr>
              <a:t> is the change in </a:t>
            </a:r>
            <a:r>
              <a:rPr lang="en-US" sz="2400" u="sng" dirty="0">
                <a:solidFill>
                  <a:srgbClr val="000000"/>
                </a:solidFill>
                <a:latin typeface="Times New Roman"/>
                <a:ea typeface="Times New Roman"/>
                <a:cs typeface="Times New Roman"/>
                <a:sym typeface="Times New Roman"/>
              </a:rPr>
              <a:t>enthalpy</a:t>
            </a:r>
            <a:r>
              <a:rPr lang="en-US" sz="2400" dirty="0">
                <a:solidFill>
                  <a:srgbClr val="000000"/>
                </a:solidFill>
                <a:latin typeface="Times New Roman"/>
                <a:ea typeface="Times New Roman"/>
                <a:cs typeface="Times New Roman"/>
                <a:sym typeface="Times New Roman"/>
              </a:rPr>
              <a:t>, </a:t>
            </a:r>
            <a:br>
              <a:rPr lang="en-US" sz="2400" dirty="0">
                <a:solidFill>
                  <a:srgbClr val="000000"/>
                </a:solidFill>
                <a:latin typeface="Times New Roman"/>
                <a:ea typeface="Times New Roman"/>
                <a:cs typeface="Times New Roman"/>
                <a:sym typeface="Times New Roman"/>
              </a:rPr>
            </a:br>
            <a:r>
              <a:rPr lang="en-US" sz="2400" dirty="0">
                <a:solidFill>
                  <a:srgbClr val="000000"/>
                </a:solidFill>
                <a:latin typeface="Times New Roman"/>
                <a:ea typeface="Times New Roman"/>
                <a:cs typeface="Times New Roman"/>
                <a:sym typeface="Times New Roman"/>
              </a:rPr>
              <a:t>T is the </a:t>
            </a:r>
            <a:r>
              <a:rPr lang="en-US" sz="2400" u="sng" dirty="0">
                <a:solidFill>
                  <a:srgbClr val="000000"/>
                </a:solidFill>
                <a:latin typeface="Times New Roman"/>
                <a:ea typeface="Times New Roman"/>
                <a:cs typeface="Times New Roman"/>
                <a:sym typeface="Times New Roman"/>
              </a:rPr>
              <a:t>temperature</a:t>
            </a:r>
            <a:r>
              <a:rPr lang="en-US" sz="2400" dirty="0">
                <a:solidFill>
                  <a:srgbClr val="000000"/>
                </a:solidFill>
                <a:latin typeface="Times New Roman"/>
                <a:ea typeface="Times New Roman"/>
                <a:cs typeface="Times New Roman"/>
                <a:sym typeface="Times New Roman"/>
              </a:rPr>
              <a:t>, </a:t>
            </a:r>
            <a:br>
              <a:rPr lang="en-US" sz="2400" dirty="0">
                <a:solidFill>
                  <a:srgbClr val="000000"/>
                </a:solidFill>
                <a:latin typeface="Times New Roman"/>
                <a:ea typeface="Times New Roman"/>
                <a:cs typeface="Times New Roman"/>
                <a:sym typeface="Times New Roman"/>
              </a:rPr>
            </a:br>
            <a:r>
              <a:rPr lang="en-US" sz="2400" dirty="0" err="1">
                <a:solidFill>
                  <a:srgbClr val="000000"/>
                </a:solidFill>
                <a:latin typeface="Times New Roman"/>
                <a:ea typeface="Times New Roman"/>
                <a:cs typeface="Times New Roman"/>
                <a:sym typeface="Times New Roman"/>
              </a:rPr>
              <a:t>dS</a:t>
            </a:r>
            <a:r>
              <a:rPr lang="en-US" sz="2400" dirty="0">
                <a:solidFill>
                  <a:srgbClr val="000000"/>
                </a:solidFill>
                <a:latin typeface="Times New Roman"/>
                <a:ea typeface="Times New Roman"/>
                <a:cs typeface="Times New Roman"/>
                <a:sym typeface="Times New Roman"/>
              </a:rPr>
              <a:t> is the change in </a:t>
            </a:r>
            <a:r>
              <a:rPr lang="en-US" sz="2400" u="sng" dirty="0">
                <a:solidFill>
                  <a:srgbClr val="000000"/>
                </a:solidFill>
                <a:latin typeface="Times New Roman"/>
                <a:ea typeface="Times New Roman"/>
                <a:cs typeface="Times New Roman"/>
                <a:sym typeface="Times New Roman"/>
              </a:rPr>
              <a:t>entropy</a:t>
            </a:r>
            <a:endParaRPr sz="2400" u="sng" dirty="0">
              <a:solidFill>
                <a:srgbClr val="000000"/>
              </a:solidFill>
              <a:latin typeface="Times New Roman"/>
              <a:ea typeface="Times New Roman"/>
              <a:cs typeface="Times New Roman"/>
              <a:sym typeface="Times New Roman"/>
            </a:endParaRPr>
          </a:p>
          <a:p>
            <a:pPr marL="0" lvl="0" indent="0" algn="l" rtl="0">
              <a:lnSpc>
                <a:spcPct val="115000"/>
              </a:lnSpc>
              <a:spcBef>
                <a:spcPts val="800"/>
              </a:spcBef>
              <a:spcAft>
                <a:spcPts val="0"/>
              </a:spcAft>
              <a:buSzPts val="2800"/>
              <a:buNone/>
            </a:pPr>
            <a:r>
              <a:rPr lang="en-US" sz="2400" dirty="0">
                <a:solidFill>
                  <a:srgbClr val="000000"/>
                </a:solidFill>
                <a:latin typeface="Times New Roman"/>
                <a:ea typeface="Times New Roman"/>
                <a:cs typeface="Times New Roman"/>
                <a:sym typeface="Times New Roman"/>
              </a:rPr>
              <a:t>* If </a:t>
            </a:r>
            <a:r>
              <a:rPr lang="en-US" sz="2400" dirty="0" err="1">
                <a:solidFill>
                  <a:srgbClr val="000000"/>
                </a:solidFill>
                <a:latin typeface="Times New Roman"/>
                <a:ea typeface="Times New Roman"/>
                <a:cs typeface="Times New Roman"/>
                <a:sym typeface="Times New Roman"/>
              </a:rPr>
              <a:t>dG</a:t>
            </a:r>
            <a:r>
              <a:rPr lang="en-US" sz="2400" dirty="0">
                <a:solidFill>
                  <a:srgbClr val="000000"/>
                </a:solidFill>
                <a:latin typeface="Times New Roman"/>
                <a:ea typeface="Times New Roman"/>
                <a:cs typeface="Times New Roman"/>
                <a:sym typeface="Times New Roman"/>
              </a:rPr>
              <a:t> is a </a:t>
            </a:r>
            <a:r>
              <a:rPr lang="en-US" sz="2400" u="sng" dirty="0">
                <a:solidFill>
                  <a:srgbClr val="000000"/>
                </a:solidFill>
                <a:latin typeface="Times New Roman"/>
                <a:ea typeface="Times New Roman"/>
                <a:cs typeface="Times New Roman"/>
                <a:sym typeface="Times New Roman"/>
              </a:rPr>
              <a:t>negative</a:t>
            </a:r>
            <a:r>
              <a:rPr lang="en-US" sz="2400" dirty="0">
                <a:solidFill>
                  <a:srgbClr val="000000"/>
                </a:solidFill>
                <a:latin typeface="Times New Roman"/>
                <a:ea typeface="Times New Roman"/>
                <a:cs typeface="Times New Roman"/>
                <a:sym typeface="Times New Roman"/>
              </a:rPr>
              <a:t> number, the reaction will be </a:t>
            </a:r>
            <a:r>
              <a:rPr lang="en-US" sz="2400" u="sng" dirty="0">
                <a:solidFill>
                  <a:srgbClr val="000000"/>
                </a:solidFill>
                <a:latin typeface="Times New Roman"/>
                <a:ea typeface="Times New Roman"/>
                <a:cs typeface="Times New Roman"/>
                <a:sym typeface="Times New Roman"/>
              </a:rPr>
              <a:t>spontaneous</a:t>
            </a:r>
            <a:r>
              <a:rPr lang="en-US" sz="2400" dirty="0">
                <a:solidFill>
                  <a:srgbClr val="000000"/>
                </a:solidFill>
                <a:latin typeface="Times New Roman"/>
                <a:ea typeface="Times New Roman"/>
                <a:cs typeface="Times New Roman"/>
                <a:sym typeface="Times New Roman"/>
              </a:rPr>
              <a:t>.</a:t>
            </a:r>
            <a:br>
              <a:rPr lang="en-US" sz="2400" dirty="0">
                <a:solidFill>
                  <a:srgbClr val="000000"/>
                </a:solidFill>
                <a:latin typeface="Times New Roman"/>
                <a:ea typeface="Times New Roman"/>
                <a:cs typeface="Times New Roman"/>
                <a:sym typeface="Times New Roman"/>
              </a:rPr>
            </a:br>
            <a:r>
              <a:rPr lang="en-US" sz="2400" dirty="0">
                <a:solidFill>
                  <a:srgbClr val="000000"/>
                </a:solidFill>
                <a:latin typeface="Times New Roman"/>
                <a:ea typeface="Times New Roman"/>
                <a:cs typeface="Times New Roman"/>
                <a:sym typeface="Times New Roman"/>
              </a:rPr>
              <a:t>* If </a:t>
            </a:r>
            <a:r>
              <a:rPr lang="en-US" sz="2400" dirty="0" err="1">
                <a:solidFill>
                  <a:srgbClr val="000000"/>
                </a:solidFill>
                <a:latin typeface="Times New Roman"/>
                <a:ea typeface="Times New Roman"/>
                <a:cs typeface="Times New Roman"/>
                <a:sym typeface="Times New Roman"/>
              </a:rPr>
              <a:t>dG</a:t>
            </a:r>
            <a:r>
              <a:rPr lang="en-US" sz="2400" dirty="0">
                <a:solidFill>
                  <a:srgbClr val="000000"/>
                </a:solidFill>
                <a:latin typeface="Times New Roman"/>
                <a:ea typeface="Times New Roman"/>
                <a:cs typeface="Times New Roman"/>
                <a:sym typeface="Times New Roman"/>
              </a:rPr>
              <a:t> is a </a:t>
            </a:r>
            <a:r>
              <a:rPr lang="en-US" sz="2400" u="sng" dirty="0">
                <a:solidFill>
                  <a:srgbClr val="000000"/>
                </a:solidFill>
                <a:latin typeface="Times New Roman"/>
                <a:ea typeface="Times New Roman"/>
                <a:cs typeface="Times New Roman"/>
                <a:sym typeface="Times New Roman"/>
              </a:rPr>
              <a:t>positive</a:t>
            </a:r>
            <a:r>
              <a:rPr lang="en-US" sz="2400" dirty="0">
                <a:solidFill>
                  <a:srgbClr val="000000"/>
                </a:solidFill>
                <a:latin typeface="Times New Roman"/>
                <a:ea typeface="Times New Roman"/>
                <a:cs typeface="Times New Roman"/>
                <a:sym typeface="Times New Roman"/>
              </a:rPr>
              <a:t> number, the reaction will be </a:t>
            </a:r>
            <a:r>
              <a:rPr lang="en-US" sz="2400" u="sng" dirty="0">
                <a:solidFill>
                  <a:srgbClr val="000000"/>
                </a:solidFill>
                <a:latin typeface="Times New Roman"/>
                <a:ea typeface="Times New Roman"/>
                <a:cs typeface="Times New Roman"/>
                <a:sym typeface="Times New Roman"/>
              </a:rPr>
              <a:t>nonspontaneous</a:t>
            </a:r>
            <a:r>
              <a:rPr lang="en-US" sz="2400" dirty="0">
                <a:solidFill>
                  <a:srgbClr val="000000"/>
                </a:solidFill>
                <a:latin typeface="Times New Roman"/>
                <a:ea typeface="Times New Roman"/>
                <a:cs typeface="Times New Roman"/>
                <a:sym typeface="Times New Roman"/>
              </a:rPr>
              <a:t>.</a:t>
            </a:r>
            <a:br>
              <a:rPr lang="en-US" sz="2400" dirty="0">
                <a:solidFill>
                  <a:srgbClr val="000000"/>
                </a:solidFill>
                <a:latin typeface="Times New Roman"/>
                <a:ea typeface="Times New Roman"/>
                <a:cs typeface="Times New Roman"/>
                <a:sym typeface="Times New Roman"/>
              </a:rPr>
            </a:br>
            <a:r>
              <a:rPr lang="en-US" sz="2400" dirty="0">
                <a:solidFill>
                  <a:srgbClr val="000000"/>
                </a:solidFill>
                <a:latin typeface="Times New Roman"/>
                <a:ea typeface="Times New Roman"/>
                <a:cs typeface="Times New Roman"/>
                <a:sym typeface="Times New Roman"/>
              </a:rPr>
              <a:t>* If </a:t>
            </a:r>
            <a:r>
              <a:rPr lang="en-US" sz="2400" dirty="0" err="1">
                <a:solidFill>
                  <a:srgbClr val="000000"/>
                </a:solidFill>
                <a:latin typeface="Times New Roman"/>
                <a:ea typeface="Times New Roman"/>
                <a:cs typeface="Times New Roman"/>
                <a:sym typeface="Times New Roman"/>
              </a:rPr>
              <a:t>dG</a:t>
            </a:r>
            <a:r>
              <a:rPr lang="en-US" sz="2400" dirty="0">
                <a:solidFill>
                  <a:srgbClr val="000000"/>
                </a:solidFill>
                <a:latin typeface="Times New Roman"/>
                <a:ea typeface="Times New Roman"/>
                <a:cs typeface="Times New Roman"/>
                <a:sym typeface="Times New Roman"/>
              </a:rPr>
              <a:t> is a </a:t>
            </a:r>
            <a:r>
              <a:rPr lang="en-US" sz="2400" u="sng" dirty="0">
                <a:solidFill>
                  <a:srgbClr val="000000"/>
                </a:solidFill>
                <a:latin typeface="Times New Roman"/>
                <a:ea typeface="Times New Roman"/>
                <a:cs typeface="Times New Roman"/>
                <a:sym typeface="Times New Roman"/>
              </a:rPr>
              <a:t>zero</a:t>
            </a:r>
            <a:r>
              <a:rPr lang="en-US" sz="2400" dirty="0">
                <a:solidFill>
                  <a:srgbClr val="000000"/>
                </a:solidFill>
                <a:latin typeface="Times New Roman"/>
                <a:ea typeface="Times New Roman"/>
                <a:cs typeface="Times New Roman"/>
                <a:sym typeface="Times New Roman"/>
              </a:rPr>
              <a:t>, the reaction is at </a:t>
            </a:r>
            <a:r>
              <a:rPr lang="en-US" sz="2400" u="sng" dirty="0">
                <a:solidFill>
                  <a:srgbClr val="000000"/>
                </a:solidFill>
                <a:latin typeface="Times New Roman"/>
                <a:ea typeface="Times New Roman"/>
                <a:cs typeface="Times New Roman"/>
                <a:sym typeface="Times New Roman"/>
              </a:rPr>
              <a:t>equilibrium</a:t>
            </a:r>
            <a:r>
              <a:rPr lang="en-US" sz="2400" dirty="0">
                <a:solidFill>
                  <a:srgbClr val="000000"/>
                </a:solidFill>
                <a:latin typeface="Times New Roman"/>
                <a:ea typeface="Times New Roman"/>
                <a:cs typeface="Times New Roman"/>
                <a:sym typeface="Times New Roman"/>
              </a:rPr>
              <a:t>.</a:t>
            </a:r>
            <a:endParaRPr sz="2400"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2800"/>
              <a:buNone/>
            </a:pPr>
            <a:endParaRPr sz="2400" dirty="0">
              <a:solidFill>
                <a:srgbClr val="000000"/>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9"/>
          <p:cNvSpPr txBox="1">
            <a:spLocks noGrp="1"/>
          </p:cNvSpPr>
          <p:nvPr>
            <p:ph type="title"/>
          </p:nvPr>
        </p:nvSpPr>
        <p:spPr>
          <a:xfrm>
            <a:off x="410704" y="445024"/>
            <a:ext cx="8421595" cy="125978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b="1"/>
              <a:t>Applying the Criteria for Spontaneous Change: </a:t>
            </a:r>
            <a:br>
              <a:rPr lang="en-US" b="1"/>
            </a:br>
            <a:r>
              <a:rPr lang="en-US" b="1">
                <a:latin typeface="Times New Roman"/>
                <a:ea typeface="Times New Roman"/>
                <a:cs typeface="Times New Roman"/>
                <a:sym typeface="Times New Roman"/>
              </a:rPr>
              <a:t>Δ</a:t>
            </a:r>
            <a:r>
              <a:rPr lang="en-US" b="1"/>
              <a:t> </a:t>
            </a:r>
            <a:r>
              <a:rPr lang="en-US" b="1" i="1"/>
              <a:t>G </a:t>
            </a:r>
            <a:r>
              <a:rPr lang="en-US" b="1"/>
              <a:t>= </a:t>
            </a:r>
            <a:r>
              <a:rPr lang="en-US" b="1">
                <a:latin typeface="Times New Roman"/>
                <a:ea typeface="Times New Roman"/>
                <a:cs typeface="Times New Roman"/>
                <a:sym typeface="Times New Roman"/>
              </a:rPr>
              <a:t>Δ</a:t>
            </a:r>
            <a:r>
              <a:rPr lang="en-US" b="1" i="1"/>
              <a:t>H </a:t>
            </a:r>
            <a:r>
              <a:rPr lang="en-US" b="1"/>
              <a:t>-</a:t>
            </a:r>
            <a:r>
              <a:rPr lang="en-US" b="1" i="1"/>
              <a:t>T</a:t>
            </a:r>
            <a:r>
              <a:rPr lang="en-US" b="1">
                <a:latin typeface="Times New Roman"/>
                <a:ea typeface="Times New Roman"/>
                <a:cs typeface="Times New Roman"/>
                <a:sym typeface="Times New Roman"/>
              </a:rPr>
              <a:t>Δ</a:t>
            </a:r>
            <a:r>
              <a:rPr lang="en-US" b="1" i="1"/>
              <a:t>S</a:t>
            </a:r>
            <a:br>
              <a:rPr lang="en-US" b="1"/>
            </a:br>
            <a:br>
              <a:rPr lang="en-US" b="1"/>
            </a:br>
            <a:endParaRPr b="1"/>
          </a:p>
        </p:txBody>
      </p:sp>
      <p:pic>
        <p:nvPicPr>
          <p:cNvPr id="226" name="Google Shape;226;p29"/>
          <p:cNvPicPr preferRelativeResize="0"/>
          <p:nvPr/>
        </p:nvPicPr>
        <p:blipFill rotWithShape="1">
          <a:blip r:embed="rId3">
            <a:alphaModFix/>
          </a:blip>
          <a:srcRect/>
          <a:stretch/>
        </p:blipFill>
        <p:spPr>
          <a:xfrm>
            <a:off x="1401160" y="1861761"/>
            <a:ext cx="6296008" cy="15793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rgbClr val="C00000"/>
                </a:solidFill>
              </a:rPr>
              <a:t>Thermodynamics</a:t>
            </a:r>
            <a:endParaRPr b="1">
              <a:solidFill>
                <a:srgbClr val="C00000"/>
              </a:solidFill>
            </a:endParaRPr>
          </a:p>
        </p:txBody>
      </p:sp>
      <p:sp>
        <p:nvSpPr>
          <p:cNvPr id="71" name="Google Shape;71;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US" sz="2000" dirty="0">
                <a:solidFill>
                  <a:schemeClr val="dk1"/>
                </a:solidFill>
              </a:rPr>
              <a:t>The science of energy, that concerned with the ways in which energy is stored within a body.</a:t>
            </a:r>
            <a:endParaRPr sz="2000" dirty="0">
              <a:solidFill>
                <a:schemeClr val="dk1"/>
              </a:solidFill>
            </a:endParaRPr>
          </a:p>
          <a:p>
            <a:pPr marL="457200" lvl="0" indent="-342900" algn="l" rtl="0">
              <a:lnSpc>
                <a:spcPct val="115000"/>
              </a:lnSpc>
              <a:spcBef>
                <a:spcPts val="0"/>
              </a:spcBef>
              <a:spcAft>
                <a:spcPts val="0"/>
              </a:spcAft>
              <a:buSzPts val="1800"/>
              <a:buChar char="●"/>
            </a:pPr>
            <a:r>
              <a:rPr lang="en-US" sz="2000" dirty="0">
                <a:solidFill>
                  <a:schemeClr val="dk1"/>
                </a:solidFill>
              </a:rPr>
              <a:t>Energy transformations – mostly involve heat and work movements.</a:t>
            </a:r>
            <a:endParaRPr dirty="0"/>
          </a:p>
          <a:p>
            <a:pPr marL="457200" lvl="0" indent="-228600" algn="l" rtl="0">
              <a:lnSpc>
                <a:spcPct val="115000"/>
              </a:lnSpc>
              <a:spcBef>
                <a:spcPts val="0"/>
              </a:spcBef>
              <a:spcAft>
                <a:spcPts val="0"/>
              </a:spcAft>
              <a:buSzPts val="1800"/>
              <a:buNone/>
            </a:pPr>
            <a:endParaRPr sz="2000" dirty="0">
              <a:solidFill>
                <a:schemeClr val="dk1"/>
              </a:solidFill>
            </a:endParaRPr>
          </a:p>
          <a:p>
            <a:pPr marL="114300" lvl="0" indent="0" algn="l" rtl="0">
              <a:lnSpc>
                <a:spcPct val="115000"/>
              </a:lnSpc>
              <a:spcBef>
                <a:spcPts val="0"/>
              </a:spcBef>
              <a:spcAft>
                <a:spcPts val="0"/>
              </a:spcAft>
              <a:buSzPts val="1800"/>
              <a:buNone/>
            </a:pPr>
            <a:endParaRPr sz="2000" dirty="0">
              <a:solidFill>
                <a:schemeClr val="dk1"/>
              </a:solidFill>
            </a:endParaRPr>
          </a:p>
          <a:p>
            <a:pPr marL="457200" lvl="0" indent="-342900" algn="l" rtl="0">
              <a:lnSpc>
                <a:spcPct val="115000"/>
              </a:lnSpc>
              <a:spcBef>
                <a:spcPts val="0"/>
              </a:spcBef>
              <a:spcAft>
                <a:spcPts val="0"/>
              </a:spcAft>
              <a:buSzPts val="1800"/>
              <a:buChar char="●"/>
            </a:pPr>
            <a:r>
              <a:rPr lang="en-US" sz="2000" b="1" dirty="0">
                <a:solidFill>
                  <a:schemeClr val="dk1"/>
                </a:solidFill>
              </a:rPr>
              <a:t>Law of conservation of energy</a:t>
            </a:r>
            <a:r>
              <a:rPr lang="en-US" sz="2000" dirty="0">
                <a:solidFill>
                  <a:schemeClr val="dk1"/>
                </a:solidFill>
              </a:rPr>
              <a:t>:</a:t>
            </a:r>
            <a:br>
              <a:rPr lang="en-US" sz="2000" dirty="0">
                <a:solidFill>
                  <a:schemeClr val="dk1"/>
                </a:solidFill>
              </a:rPr>
            </a:br>
            <a:r>
              <a:rPr lang="en-US" sz="2000" i="1" dirty="0">
                <a:solidFill>
                  <a:schemeClr val="dk1"/>
                </a:solidFill>
              </a:rPr>
              <a:t>energy may be converted from one form to another, but the total quantity of energy</a:t>
            </a:r>
            <a:r>
              <a:rPr lang="en-US" sz="2000" dirty="0">
                <a:solidFill>
                  <a:schemeClr val="dk1"/>
                </a:solidFill>
              </a:rPr>
              <a:t> </a:t>
            </a:r>
            <a:r>
              <a:rPr lang="en-US" sz="2000" i="1" dirty="0">
                <a:solidFill>
                  <a:schemeClr val="dk1"/>
                </a:solidFill>
              </a:rPr>
              <a:t>remains constant.</a:t>
            </a:r>
            <a:br>
              <a:rPr lang="en-US" sz="2000" dirty="0">
                <a:solidFill>
                  <a:schemeClr val="dk1"/>
                </a:solidFill>
              </a:rPr>
            </a:br>
            <a:br>
              <a:rPr lang="en-US" sz="2000" dirty="0">
                <a:solidFill>
                  <a:schemeClr val="dk1"/>
                </a:solidFill>
              </a:rPr>
            </a:br>
            <a:br>
              <a:rPr lang="en-US" sz="2000" dirty="0">
                <a:solidFill>
                  <a:schemeClr val="dk1"/>
                </a:solidFill>
              </a:rPr>
            </a:br>
            <a:br>
              <a:rPr lang="en-US" sz="2000" dirty="0">
                <a:solidFill>
                  <a:schemeClr val="dk1"/>
                </a:solidFill>
              </a:rPr>
            </a:br>
            <a:endParaRPr sz="2000" dirty="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7E3801AF-377B-BE93-062F-28BD26269CD8}"/>
              </a:ext>
            </a:extLst>
          </p:cNvPr>
          <p:cNvPicPr>
            <a:picLocks noChangeAspect="1"/>
          </p:cNvPicPr>
          <p:nvPr/>
        </p:nvPicPr>
        <p:blipFill rotWithShape="1">
          <a:blip r:embed="rId2">
            <a:lum bright="70000" contrast="-70000"/>
          </a:blip>
          <a:srcRect l="24041" r="23097"/>
          <a:stretch/>
        </p:blipFill>
        <p:spPr>
          <a:xfrm>
            <a:off x="6425076" y="0"/>
            <a:ext cx="2718924" cy="5143500"/>
          </a:xfrm>
          <a:prstGeom prst="rect">
            <a:avLst/>
          </a:prstGeom>
        </p:spPr>
      </p:pic>
      <p:sp>
        <p:nvSpPr>
          <p:cNvPr id="2" name="Заголовок 1">
            <a:extLst>
              <a:ext uri="{FF2B5EF4-FFF2-40B4-BE49-F238E27FC236}">
                <a16:creationId xmlns:a16="http://schemas.microsoft.com/office/drawing/2014/main" id="{4E36EC07-42BA-4BD5-9012-6610956715CA}"/>
              </a:ext>
            </a:extLst>
          </p:cNvPr>
          <p:cNvSpPr>
            <a:spLocks noGrp="1"/>
          </p:cNvSpPr>
          <p:nvPr>
            <p:ph type="title"/>
          </p:nvPr>
        </p:nvSpPr>
        <p:spPr/>
        <p:txBody>
          <a:bodyPr/>
          <a:lstStyle/>
          <a:p>
            <a:r>
              <a:rPr lang="en-US" dirty="0"/>
              <a:t>A</a:t>
            </a:r>
            <a:r>
              <a:rPr lang="en-US" dirty="0">
                <a:solidFill>
                  <a:schemeClr val="dk1"/>
                </a:solidFill>
              </a:rPr>
              <a:t>pplication in a biological system</a:t>
            </a:r>
            <a:endParaRPr lang="ru-KZ" dirty="0"/>
          </a:p>
        </p:txBody>
      </p:sp>
      <p:sp>
        <p:nvSpPr>
          <p:cNvPr id="3" name="Текст 2">
            <a:extLst>
              <a:ext uri="{FF2B5EF4-FFF2-40B4-BE49-F238E27FC236}">
                <a16:creationId xmlns:a16="http://schemas.microsoft.com/office/drawing/2014/main" id="{9E93242D-8CDC-3A50-9BA8-5BE7D9816252}"/>
              </a:ext>
            </a:extLst>
          </p:cNvPr>
          <p:cNvSpPr>
            <a:spLocks noGrp="1"/>
          </p:cNvSpPr>
          <p:nvPr>
            <p:ph type="body" idx="1"/>
          </p:nvPr>
        </p:nvSpPr>
        <p:spPr/>
        <p:txBody>
          <a:bodyPr/>
          <a:lstStyle/>
          <a:p>
            <a:pPr algn="l">
              <a:buFont typeface="Arial" panose="020B0604020202020204" pitchFamily="34" charset="0"/>
              <a:buChar char="•"/>
            </a:pPr>
            <a:r>
              <a:rPr lang="en-US" b="1" i="0" dirty="0">
                <a:solidFill>
                  <a:schemeClr val="tx1"/>
                </a:solidFill>
                <a:effectLst/>
                <a:latin typeface="+mj-lt"/>
              </a:rPr>
              <a:t>Metabolism:</a:t>
            </a:r>
            <a:r>
              <a:rPr lang="en-US" b="0" i="0" dirty="0">
                <a:solidFill>
                  <a:schemeClr val="tx1"/>
                </a:solidFill>
                <a:effectLst/>
                <a:latin typeface="+mj-lt"/>
              </a:rPr>
              <a:t> The first law of thermodynamics is particularly relevant to metabolic processes in living organisms. Energy from nutrients is used to perform work, maintain structure, and support various cellular functions.</a:t>
            </a:r>
          </a:p>
          <a:p>
            <a:pPr algn="l">
              <a:buFont typeface="Arial" panose="020B0604020202020204" pitchFamily="34" charset="0"/>
              <a:buChar char="•"/>
            </a:pPr>
            <a:r>
              <a:rPr lang="en-US" b="1" i="0" dirty="0">
                <a:solidFill>
                  <a:schemeClr val="tx1"/>
                </a:solidFill>
                <a:effectLst/>
                <a:latin typeface="+mj-lt"/>
              </a:rPr>
              <a:t>Heat Production:</a:t>
            </a:r>
            <a:r>
              <a:rPr lang="en-US" b="0" i="0" dirty="0">
                <a:solidFill>
                  <a:schemeClr val="tx1"/>
                </a:solidFill>
                <a:effectLst/>
                <a:latin typeface="+mj-lt"/>
              </a:rPr>
              <a:t> Biological systems generate heat as a byproduct of metabolic reactions. This heat production is consistent with the second law of thermodynamics, as some energy is always lost as heat.</a:t>
            </a:r>
          </a:p>
          <a:p>
            <a:pPr algn="l">
              <a:buFont typeface="Arial" panose="020B0604020202020204" pitchFamily="34" charset="0"/>
              <a:buChar char="•"/>
            </a:pPr>
            <a:r>
              <a:rPr lang="en-US" b="1" i="0" dirty="0">
                <a:solidFill>
                  <a:schemeClr val="tx1"/>
                </a:solidFill>
                <a:effectLst/>
                <a:latin typeface="+mj-lt"/>
              </a:rPr>
              <a:t>Energy Transfer:</a:t>
            </a:r>
            <a:r>
              <a:rPr lang="en-US" b="0" i="0" dirty="0">
                <a:solidFill>
                  <a:schemeClr val="tx1"/>
                </a:solidFill>
                <a:effectLst/>
                <a:latin typeface="+mj-lt"/>
              </a:rPr>
              <a:t> The flow of energy within ecosystems, from the sun to producers (plants), and through various trophic levels (consumers), can be explained by the laws of thermodynamics. Energy is transferred and transformed as it moves through the food chain.</a:t>
            </a:r>
          </a:p>
          <a:p>
            <a:endParaRPr lang="ru-KZ" dirty="0">
              <a:solidFill>
                <a:schemeClr val="tx1"/>
              </a:solidFill>
              <a:latin typeface="+mj-lt"/>
            </a:endParaRPr>
          </a:p>
        </p:txBody>
      </p:sp>
    </p:spTree>
    <p:extLst>
      <p:ext uri="{BB962C8B-B14F-4D97-AF65-F5344CB8AC3E}">
        <p14:creationId xmlns:p14="http://schemas.microsoft.com/office/powerpoint/2010/main" val="1051221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t>A CELL AND ITS SURROUNDINGS</a:t>
            </a:r>
            <a:endParaRPr/>
          </a:p>
        </p:txBody>
      </p:sp>
      <p:sp>
        <p:nvSpPr>
          <p:cNvPr id="237" name="Google Shape;237;p31"/>
          <p:cNvSpPr txBox="1">
            <a:spLocks noGrp="1"/>
          </p:cNvSpPr>
          <p:nvPr>
            <p:ph type="body" idx="1"/>
          </p:nvPr>
        </p:nvSpPr>
        <p:spPr>
          <a:xfrm>
            <a:off x="311700" y="912251"/>
            <a:ext cx="4702002" cy="4059235"/>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2000" dirty="0">
                <a:solidFill>
                  <a:schemeClr val="dk1"/>
                </a:solidFill>
              </a:rPr>
              <a:t>Because cells are open systems, they cannot be described using the concepts of classical thermodynamics. A cell releases some of the energy that it obtains from its environment as heat that is transferred to its surroundings, there by resulting in an increase in. As long as </a:t>
            </a:r>
            <a:r>
              <a:rPr lang="en-US" sz="2000" dirty="0" err="1">
                <a:solidFill>
                  <a:schemeClr val="dk1"/>
                </a:solidFill>
              </a:rPr>
              <a:t>ΔSsurr</a:t>
            </a:r>
            <a:r>
              <a:rPr lang="en-US" sz="2000" dirty="0">
                <a:solidFill>
                  <a:schemeClr val="dk1"/>
                </a:solidFill>
              </a:rPr>
              <a:t> is positive and greater than </a:t>
            </a:r>
            <a:r>
              <a:rPr lang="en-US" sz="2000" dirty="0" err="1">
                <a:solidFill>
                  <a:schemeClr val="dk1"/>
                </a:solidFill>
              </a:rPr>
              <a:t>ΔSsys</a:t>
            </a:r>
            <a:r>
              <a:rPr lang="en-US" sz="2000" dirty="0">
                <a:solidFill>
                  <a:schemeClr val="dk1"/>
                </a:solidFill>
              </a:rPr>
              <a:t>, the entropy of the universe increases, so the second law of thermodynamics is not violated. </a:t>
            </a:r>
            <a:endParaRPr dirty="0"/>
          </a:p>
        </p:txBody>
      </p:sp>
      <p:pic>
        <p:nvPicPr>
          <p:cNvPr id="238" name="Google Shape;238;p31"/>
          <p:cNvPicPr preferRelativeResize="0"/>
          <p:nvPr/>
        </p:nvPicPr>
        <p:blipFill rotWithShape="1">
          <a:blip r:embed="rId3">
            <a:alphaModFix/>
          </a:blip>
          <a:srcRect l="12372" t="4576" r="2951"/>
          <a:stretch/>
        </p:blipFill>
        <p:spPr>
          <a:xfrm>
            <a:off x="5137687" y="1017725"/>
            <a:ext cx="3952069" cy="395376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t>THE ROLE OF NADH AND ATP IN METABOLISM</a:t>
            </a:r>
            <a:endParaRPr/>
          </a:p>
        </p:txBody>
      </p:sp>
      <p:pic>
        <p:nvPicPr>
          <p:cNvPr id="244" name="Google Shape;244;p32"/>
          <p:cNvPicPr preferRelativeResize="0"/>
          <p:nvPr/>
        </p:nvPicPr>
        <p:blipFill rotWithShape="1">
          <a:blip r:embed="rId3">
            <a:alphaModFix/>
          </a:blip>
          <a:srcRect/>
          <a:stretch/>
        </p:blipFill>
        <p:spPr>
          <a:xfrm>
            <a:off x="179964" y="1017725"/>
            <a:ext cx="2935195" cy="1701018"/>
          </a:xfrm>
          <a:prstGeom prst="rect">
            <a:avLst/>
          </a:prstGeom>
          <a:noFill/>
          <a:ln>
            <a:noFill/>
          </a:ln>
        </p:spPr>
      </p:pic>
      <p:pic>
        <p:nvPicPr>
          <p:cNvPr id="245" name="Google Shape;245;p32"/>
          <p:cNvPicPr preferRelativeResize="0"/>
          <p:nvPr/>
        </p:nvPicPr>
        <p:blipFill rotWithShape="1">
          <a:blip r:embed="rId4">
            <a:alphaModFix/>
          </a:blip>
          <a:srcRect b="10864"/>
          <a:stretch/>
        </p:blipFill>
        <p:spPr>
          <a:xfrm>
            <a:off x="3766088" y="1017725"/>
            <a:ext cx="4967207" cy="397690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3"/>
          <p:cNvSpPr txBox="1">
            <a:spLocks noGrp="1"/>
          </p:cNvSpPr>
          <p:nvPr>
            <p:ph type="body" idx="1"/>
          </p:nvPr>
        </p:nvSpPr>
        <p:spPr>
          <a:xfrm>
            <a:off x="311700" y="557939"/>
            <a:ext cx="4128564" cy="4010936"/>
          </a:xfrm>
          <a:prstGeom prst="rect">
            <a:avLst/>
          </a:prstGeom>
          <a:noFill/>
          <a:ln>
            <a:noFill/>
          </a:ln>
        </p:spPr>
        <p:txBody>
          <a:bodyPr spcFirstLastPara="1" wrap="square" lIns="91425" tIns="91425" rIns="91425" bIns="91425" anchor="t" anchorCtr="0">
            <a:noAutofit/>
          </a:bodyPr>
          <a:lstStyle/>
          <a:p>
            <a:pPr marL="139700" lvl="0" indent="0" algn="l" rtl="0">
              <a:lnSpc>
                <a:spcPct val="115000"/>
              </a:lnSpc>
              <a:spcBef>
                <a:spcPts val="0"/>
              </a:spcBef>
              <a:spcAft>
                <a:spcPts val="0"/>
              </a:spcAft>
              <a:buSzPts val="1400"/>
              <a:buNone/>
            </a:pPr>
            <a:r>
              <a:rPr lang="en-US" sz="2000">
                <a:solidFill>
                  <a:schemeClr val="dk1"/>
                </a:solidFill>
              </a:rPr>
              <a:t>This electron carrier is used by biological systems to transfer electrons from one species to another. The oxidized form (NAD) is reduced to NADH by energy-rich nutrients such as glucose, and the reduced form (NADH), is then oxidized to NAD by O</a:t>
            </a:r>
            <a:r>
              <a:rPr lang="en-US" sz="1600">
                <a:solidFill>
                  <a:schemeClr val="dk1"/>
                </a:solidFill>
              </a:rPr>
              <a:t>2</a:t>
            </a:r>
            <a:r>
              <a:rPr lang="en-US" sz="2000">
                <a:solidFill>
                  <a:schemeClr val="dk1"/>
                </a:solidFill>
              </a:rPr>
              <a:t> during respiration.</a:t>
            </a:r>
            <a:endParaRPr/>
          </a:p>
        </p:txBody>
      </p:sp>
      <p:sp>
        <p:nvSpPr>
          <p:cNvPr id="251" name="Google Shape;251;p33"/>
          <p:cNvSpPr txBox="1">
            <a:spLocks noGrp="1"/>
          </p:cNvSpPr>
          <p:nvPr>
            <p:ph type="body" idx="2"/>
          </p:nvPr>
        </p:nvSpPr>
        <p:spPr>
          <a:xfrm>
            <a:off x="4832400" y="557939"/>
            <a:ext cx="3999900" cy="4010936"/>
          </a:xfrm>
          <a:prstGeom prst="rect">
            <a:avLst/>
          </a:prstGeom>
          <a:noFill/>
          <a:ln>
            <a:noFill/>
          </a:ln>
        </p:spPr>
        <p:txBody>
          <a:bodyPr spcFirstLastPara="1" wrap="square" lIns="91425" tIns="91425" rIns="91425" bIns="91425" anchor="t" anchorCtr="0">
            <a:noAutofit/>
          </a:bodyPr>
          <a:lstStyle/>
          <a:p>
            <a:pPr marL="139700" lvl="0" indent="0" algn="l" rtl="0">
              <a:lnSpc>
                <a:spcPct val="115000"/>
              </a:lnSpc>
              <a:spcBef>
                <a:spcPts val="0"/>
              </a:spcBef>
              <a:spcAft>
                <a:spcPts val="0"/>
              </a:spcAft>
              <a:buSzPts val="1400"/>
              <a:buNone/>
            </a:pPr>
            <a:r>
              <a:rPr lang="en-US" sz="2000">
                <a:solidFill>
                  <a:schemeClr val="dk1"/>
                </a:solidFill>
              </a:rPr>
              <a:t>The high-energy phosphoric acid anhydride bond in ATP stores energy released during the oxidation of nutrients. Hydrolysis of the high-energy bond in ATP releases energy, forming adenosine diphosphate (ADP) and phosphate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4"/>
          <p:cNvSpPr txBox="1">
            <a:spLocks noGrp="1"/>
          </p:cNvSpPr>
          <p:nvPr>
            <p:ph type="body" idx="1"/>
          </p:nvPr>
        </p:nvSpPr>
        <p:spPr>
          <a:xfrm>
            <a:off x="503814" y="3223647"/>
            <a:ext cx="8313107" cy="1604073"/>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800" dirty="0">
                <a:solidFill>
                  <a:schemeClr val="dk1"/>
                </a:solidFill>
              </a:rPr>
              <a:t>During oxidation, a fraction of the energy obtained from the oxidation of the nutrient is stored as ATP. The phosphoric acid anhydride bonds in ATP can then be hydrolyzed by water, releasing energy and forming ADP (adenosine diphosphate).It is through this sequence of reactions that energy from the oxidation of nutrients is made available to cells.</a:t>
            </a:r>
            <a:endParaRPr dirty="0"/>
          </a:p>
        </p:txBody>
      </p:sp>
      <p:sp>
        <p:nvSpPr>
          <p:cNvPr id="257" name="Google Shape;257;p34"/>
          <p:cNvSpPr txBox="1">
            <a:spLocks noGrp="1"/>
          </p:cNvSpPr>
          <p:nvPr>
            <p:ph type="body" idx="2"/>
          </p:nvPr>
        </p:nvSpPr>
        <p:spPr>
          <a:xfrm>
            <a:off x="5382489" y="728421"/>
            <a:ext cx="3364690" cy="3668062"/>
          </a:xfrm>
          <a:prstGeom prst="rect">
            <a:avLst/>
          </a:prstGeom>
          <a:noFill/>
          <a:ln>
            <a:noFill/>
          </a:ln>
        </p:spPr>
        <p:txBody>
          <a:bodyPr spcFirstLastPara="1" wrap="square" lIns="91425" tIns="91425" rIns="91425" bIns="91425" anchor="t" anchorCtr="0">
            <a:noAutofit/>
          </a:bodyPr>
          <a:lstStyle/>
          <a:p>
            <a:pPr marL="139700" lvl="0" indent="0" algn="l" rtl="0">
              <a:lnSpc>
                <a:spcPct val="115000"/>
              </a:lnSpc>
              <a:spcBef>
                <a:spcPts val="0"/>
              </a:spcBef>
              <a:spcAft>
                <a:spcPts val="0"/>
              </a:spcAft>
              <a:buSzPts val="1400"/>
              <a:buNone/>
            </a:pPr>
            <a:r>
              <a:rPr lang="en-US" sz="1800" dirty="0">
                <a:solidFill>
                  <a:schemeClr val="dk1"/>
                </a:solidFill>
              </a:rPr>
              <a:t>The chemical equation that corresponds to the hydrolysis of ATP to ADP and phosphate is as follows:</a:t>
            </a:r>
            <a:endParaRPr dirty="0"/>
          </a:p>
          <a:p>
            <a:pPr marL="139700" lvl="0" indent="0" algn="l" rtl="0">
              <a:lnSpc>
                <a:spcPct val="115000"/>
              </a:lnSpc>
              <a:spcBef>
                <a:spcPts val="0"/>
              </a:spcBef>
              <a:spcAft>
                <a:spcPts val="0"/>
              </a:spcAft>
              <a:buSzPts val="1400"/>
              <a:buNone/>
            </a:pPr>
            <a:endParaRPr sz="1800" dirty="0">
              <a:solidFill>
                <a:schemeClr val="dk1"/>
              </a:solidFill>
            </a:endParaRPr>
          </a:p>
        </p:txBody>
      </p:sp>
      <p:pic>
        <p:nvPicPr>
          <p:cNvPr id="258" name="Google Shape;258;p34"/>
          <p:cNvPicPr preferRelativeResize="0"/>
          <p:nvPr/>
        </p:nvPicPr>
        <p:blipFill rotWithShape="1">
          <a:blip r:embed="rId3">
            <a:alphaModFix/>
          </a:blip>
          <a:srcRect/>
          <a:stretch/>
        </p:blipFill>
        <p:spPr>
          <a:xfrm>
            <a:off x="-59797" y="0"/>
            <a:ext cx="5442286" cy="3151805"/>
          </a:xfrm>
          <a:prstGeom prst="rect">
            <a:avLst/>
          </a:prstGeom>
          <a:noFill/>
          <a:ln>
            <a:noFill/>
          </a:ln>
        </p:spPr>
      </p:pic>
      <p:pic>
        <p:nvPicPr>
          <p:cNvPr id="259" name="Google Shape;259;p34"/>
          <p:cNvPicPr preferRelativeResize="0"/>
          <p:nvPr/>
        </p:nvPicPr>
        <p:blipFill rotWithShape="1">
          <a:blip r:embed="rId4">
            <a:alphaModFix/>
          </a:blip>
          <a:srcRect/>
          <a:stretch/>
        </p:blipFill>
        <p:spPr>
          <a:xfrm>
            <a:off x="4511621" y="2581811"/>
            <a:ext cx="4305300" cy="581025"/>
          </a:xfrm>
          <a:prstGeom prst="rect">
            <a:avLst/>
          </a:prstGeom>
          <a:noFill/>
          <a:ln>
            <a:noFill/>
          </a:ln>
        </p:spPr>
      </p:pic>
      <mc:AlternateContent xmlns:mc="http://schemas.openxmlformats.org/markup-compatibility/2006" xmlns:p14="http://schemas.microsoft.com/office/powerpoint/2010/main">
        <mc:Choice Requires="p14">
          <p:contentPart p14:bwMode="auto" r:id="rId5">
            <p14:nvContentPartPr>
              <p14:cNvPr id="9" name="Рукописный ввод 8">
                <a:extLst>
                  <a:ext uri="{FF2B5EF4-FFF2-40B4-BE49-F238E27FC236}">
                    <a16:creationId xmlns:a16="http://schemas.microsoft.com/office/drawing/2014/main" id="{AE6CCAA6-7E1E-4B67-8B16-84F6021C4ADB}"/>
                  </a:ext>
                </a:extLst>
              </p14:cNvPr>
              <p14:cNvContentPartPr/>
              <p14:nvPr/>
            </p14:nvContentPartPr>
            <p14:xfrm>
              <a:off x="1510450" y="1438638"/>
              <a:ext cx="241920" cy="17280"/>
            </p14:xfrm>
          </p:contentPart>
        </mc:Choice>
        <mc:Fallback xmlns="">
          <p:pic>
            <p:nvPicPr>
              <p:cNvPr id="9" name="Рукописный ввод 8">
                <a:extLst>
                  <a:ext uri="{FF2B5EF4-FFF2-40B4-BE49-F238E27FC236}">
                    <a16:creationId xmlns:a16="http://schemas.microsoft.com/office/drawing/2014/main" id="{AE6CCAA6-7E1E-4B67-8B16-84F6021C4ADB}"/>
                  </a:ext>
                </a:extLst>
              </p:cNvPr>
              <p:cNvPicPr/>
              <p:nvPr/>
            </p:nvPicPr>
            <p:blipFill>
              <a:blip r:embed="rId10"/>
              <a:stretch>
                <a:fillRect/>
              </a:stretch>
            </p:blipFill>
            <p:spPr>
              <a:xfrm>
                <a:off x="1492450" y="1420998"/>
                <a:ext cx="277560" cy="52920"/>
              </a:xfrm>
              <a:prstGeom prst="rect">
                <a:avLst/>
              </a:prstGeom>
            </p:spPr>
          </p:pic>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a:spLocks noGrp="1"/>
          </p:cNvSpPr>
          <p:nvPr>
            <p:ph type="title"/>
          </p:nvPr>
        </p:nvSpPr>
        <p:spPr>
          <a:xfrm>
            <a:off x="2070757" y="445025"/>
            <a:ext cx="5856625"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t>ENERGY STORAGE IN CELLS</a:t>
            </a:r>
            <a:endParaRPr/>
          </a:p>
        </p:txBody>
      </p:sp>
      <p:sp>
        <p:nvSpPr>
          <p:cNvPr id="265" name="Google Shape;265;p35"/>
          <p:cNvSpPr txBox="1">
            <a:spLocks noGrp="1"/>
          </p:cNvSpPr>
          <p:nvPr>
            <p:ph type="body" idx="2"/>
          </p:nvPr>
        </p:nvSpPr>
        <p:spPr>
          <a:xfrm>
            <a:off x="3750590" y="1152475"/>
            <a:ext cx="5081710" cy="3416400"/>
          </a:xfrm>
          <a:prstGeom prst="rect">
            <a:avLst/>
          </a:prstGeom>
          <a:noFill/>
          <a:ln>
            <a:noFill/>
          </a:ln>
        </p:spPr>
        <p:txBody>
          <a:bodyPr spcFirstLastPara="1" wrap="square" lIns="91425" tIns="91425" rIns="91425" bIns="91425" anchor="t" anchorCtr="0">
            <a:noAutofit/>
          </a:bodyPr>
          <a:lstStyle/>
          <a:p>
            <a:pPr marL="139700" lvl="0" indent="0" algn="l" rtl="0">
              <a:lnSpc>
                <a:spcPct val="115000"/>
              </a:lnSpc>
              <a:spcBef>
                <a:spcPts val="0"/>
              </a:spcBef>
              <a:spcAft>
                <a:spcPts val="0"/>
              </a:spcAft>
              <a:buSzPts val="1400"/>
              <a:buNone/>
            </a:pPr>
            <a:r>
              <a:rPr lang="en-US" sz="1600">
                <a:solidFill>
                  <a:schemeClr val="dk1"/>
                </a:solidFill>
              </a:rPr>
              <a:t>Three primary means are as sugars, proteins, and fats. A typical 70 kg adult human has about 170 kJ of energy in the form of glucose circulating in the blood, about 2600 kJ of energy stored in the muscles and liver as glycogen (a polymeric form of glucose), about 100,000 kJ stored in the form of protein (primarily muscle tissue), and almost 500,000 kJ in the form of fats. Thus fats constitute by far the greatest energy reserve, while accounting for only about 12 kg of the 70 kg body mass. </a:t>
            </a:r>
            <a:br>
              <a:rPr lang="en-US" sz="1600">
                <a:solidFill>
                  <a:schemeClr val="dk1"/>
                </a:solidFill>
              </a:rPr>
            </a:br>
            <a:endParaRPr sz="1600">
              <a:solidFill>
                <a:schemeClr val="dk1"/>
              </a:solidFill>
            </a:endParaRPr>
          </a:p>
        </p:txBody>
      </p:sp>
      <p:pic>
        <p:nvPicPr>
          <p:cNvPr id="266" name="Google Shape;266;p35"/>
          <p:cNvPicPr preferRelativeResize="0"/>
          <p:nvPr/>
        </p:nvPicPr>
        <p:blipFill rotWithShape="1">
          <a:blip r:embed="rId3">
            <a:alphaModFix/>
          </a:blip>
          <a:srcRect/>
          <a:stretch/>
        </p:blipFill>
        <p:spPr>
          <a:xfrm>
            <a:off x="543975" y="1017725"/>
            <a:ext cx="3267075" cy="37623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63ACCC-A078-490E-9732-EC9AE5BEAD2D}"/>
              </a:ext>
            </a:extLst>
          </p:cNvPr>
          <p:cNvSpPr>
            <a:spLocks noGrp="1"/>
          </p:cNvSpPr>
          <p:nvPr>
            <p:ph type="title"/>
          </p:nvPr>
        </p:nvSpPr>
        <p:spPr/>
        <p:txBody>
          <a:bodyPr/>
          <a:lstStyle/>
          <a:p>
            <a:r>
              <a:rPr lang="en-US" dirty="0"/>
              <a:t>We’ve studied </a:t>
            </a:r>
            <a:r>
              <a:rPr lang="en-US" sz="3600" b="1" dirty="0">
                <a:solidFill>
                  <a:srgbClr val="FF0000"/>
                </a:solidFill>
                <a:latin typeface="Bad Script" panose="02000000000000000000" pitchFamily="2" charset="0"/>
              </a:rPr>
              <a:t>today</a:t>
            </a:r>
            <a:endParaRPr lang="ru-RU" b="1" dirty="0">
              <a:solidFill>
                <a:srgbClr val="FF0000"/>
              </a:solidFill>
              <a:latin typeface="Bad Script" panose="02000000000000000000" pitchFamily="2" charset="0"/>
            </a:endParaRPr>
          </a:p>
        </p:txBody>
      </p:sp>
      <p:sp>
        <p:nvSpPr>
          <p:cNvPr id="3" name="Google Shape;65;p2">
            <a:extLst>
              <a:ext uri="{FF2B5EF4-FFF2-40B4-BE49-F238E27FC236}">
                <a16:creationId xmlns:a16="http://schemas.microsoft.com/office/drawing/2014/main" id="{2B576428-E2FE-8C53-F1D1-BB5E098ECDCB}"/>
              </a:ext>
            </a:extLst>
          </p:cNvPr>
          <p:cNvSpPr txBox="1">
            <a:spLocks/>
          </p:cNvSpPr>
          <p:nvPr/>
        </p:nvSpPr>
        <p:spPr>
          <a:xfrm>
            <a:off x="135610" y="1125410"/>
            <a:ext cx="8872779" cy="34716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Font typeface="Noto Sans Symbols"/>
              <a:buChar char="❑"/>
            </a:pPr>
            <a:r>
              <a:rPr lang="en-US" dirty="0">
                <a:solidFill>
                  <a:schemeClr val="dk1"/>
                </a:solidFill>
              </a:rPr>
              <a:t>Describe the laws of thermodynamics and their application in a biological system;</a:t>
            </a:r>
          </a:p>
          <a:p>
            <a:pPr>
              <a:buFont typeface="Noto Sans Symbols"/>
              <a:buChar char="❑"/>
            </a:pPr>
            <a:r>
              <a:rPr lang="en-US" dirty="0">
                <a:solidFill>
                  <a:schemeClr val="dk1"/>
                </a:solidFill>
              </a:rPr>
              <a:t>Explain the dependence of free energy on entropy and enthalpy;</a:t>
            </a:r>
          </a:p>
          <a:p>
            <a:pPr>
              <a:buFont typeface="Noto Sans Symbols"/>
              <a:buChar char="❑"/>
            </a:pPr>
            <a:r>
              <a:rPr lang="en-US" dirty="0">
                <a:solidFill>
                  <a:schemeClr val="dk1"/>
                </a:solidFill>
              </a:rPr>
              <a:t>Characterize spontaneous, non-spontaneous processes by thermodynamic parameters;</a:t>
            </a:r>
          </a:p>
          <a:p>
            <a:pPr>
              <a:buFont typeface="Noto Sans Symbols"/>
              <a:buChar char="❑"/>
            </a:pPr>
            <a:r>
              <a:rPr lang="en-US" dirty="0">
                <a:solidFill>
                  <a:schemeClr val="dk1"/>
                </a:solidFill>
              </a:rPr>
              <a:t>Describe the thermodynamics of an open system using the example of the human body.</a:t>
            </a:r>
          </a:p>
          <a:p>
            <a:pPr>
              <a:buFont typeface="Noto Sans Symbols"/>
              <a:buChar char="❑"/>
            </a:pPr>
            <a:r>
              <a:rPr lang="en-US" dirty="0">
                <a:solidFill>
                  <a:schemeClr val="dk1"/>
                </a:solidFill>
              </a:rPr>
              <a:t>Characterize entropy as an important indicator for living or non-living biological</a:t>
            </a:r>
          </a:p>
          <a:p>
            <a:pPr marL="114300" indent="0">
              <a:buFont typeface="Arial"/>
              <a:buNone/>
            </a:pPr>
            <a:r>
              <a:rPr lang="en-US" dirty="0">
                <a:solidFill>
                  <a:schemeClr val="dk1"/>
                </a:solidFill>
              </a:rPr>
              <a:t>systems.</a:t>
            </a:r>
          </a:p>
          <a:p>
            <a:pPr>
              <a:buFont typeface="Noto Sans Symbols"/>
              <a:buChar char="❑"/>
            </a:pPr>
            <a:r>
              <a:rPr lang="en-US" dirty="0">
                <a:solidFill>
                  <a:schemeClr val="dk1"/>
                </a:solidFill>
              </a:rPr>
              <a:t>Describe the value of the Gibbs free energy for biological systems and on calculated</a:t>
            </a:r>
          </a:p>
          <a:p>
            <a:pPr marL="114300" indent="0">
              <a:buFont typeface="Arial"/>
              <a:buNone/>
            </a:pPr>
            <a:r>
              <a:rPr lang="en-US" dirty="0">
                <a:solidFill>
                  <a:schemeClr val="dk1"/>
                </a:solidFill>
              </a:rPr>
              <a:t>examples;</a:t>
            </a:r>
          </a:p>
          <a:p>
            <a:pPr indent="-228600">
              <a:buFont typeface="Noto Sans Symbols"/>
              <a:buNone/>
            </a:pPr>
            <a:endParaRPr lang="en-US" sz="1600" dirty="0">
              <a:solidFill>
                <a:schemeClr val="dk1"/>
              </a:solidFill>
            </a:endParaRPr>
          </a:p>
        </p:txBody>
      </p:sp>
    </p:spTree>
    <p:extLst>
      <p:ext uri="{BB962C8B-B14F-4D97-AF65-F5344CB8AC3E}">
        <p14:creationId xmlns:p14="http://schemas.microsoft.com/office/powerpoint/2010/main" val="72639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7" name="Google Shape;77;p4" descr="Forms of Energy"/>
          <p:cNvPicPr preferRelativeResize="0"/>
          <p:nvPr/>
        </p:nvPicPr>
        <p:blipFill rotWithShape="1">
          <a:blip r:embed="rId3">
            <a:alphaModFix/>
          </a:blip>
          <a:srcRect l="13506" t="636" r="7289" b="21891"/>
          <a:stretch/>
        </p:blipFill>
        <p:spPr>
          <a:xfrm>
            <a:off x="1309605" y="80719"/>
            <a:ext cx="6563532" cy="48149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5"/>
          <p:cNvPicPr preferRelativeResize="0"/>
          <p:nvPr/>
        </p:nvPicPr>
        <p:blipFill rotWithShape="1">
          <a:blip r:embed="rId3">
            <a:alphaModFix/>
          </a:blip>
          <a:srcRect/>
          <a:stretch/>
        </p:blipFill>
        <p:spPr>
          <a:xfrm>
            <a:off x="1867937" y="123987"/>
            <a:ext cx="5980332" cy="48387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311700" y="445025"/>
            <a:ext cx="8520600" cy="707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200" b="1">
                <a:solidFill>
                  <a:srgbClr val="C00000"/>
                </a:solidFill>
              </a:rPr>
              <a:t>Properties of a system</a:t>
            </a:r>
            <a:br>
              <a:rPr lang="en-US" sz="3200" b="1">
                <a:solidFill>
                  <a:srgbClr val="C00000"/>
                </a:solidFill>
              </a:rPr>
            </a:br>
            <a:br>
              <a:rPr lang="en-US" sz="3200" b="1">
                <a:solidFill>
                  <a:srgbClr val="C00000"/>
                </a:solidFill>
              </a:rPr>
            </a:br>
            <a:br>
              <a:rPr lang="en-US" sz="3200" b="1">
                <a:solidFill>
                  <a:srgbClr val="C00000"/>
                </a:solidFill>
              </a:rPr>
            </a:br>
            <a:endParaRPr sz="3200" b="1">
              <a:solidFill>
                <a:srgbClr val="C00000"/>
              </a:solidFill>
            </a:endParaRPr>
          </a:p>
        </p:txBody>
      </p:sp>
      <p:sp>
        <p:nvSpPr>
          <p:cNvPr id="88" name="Google Shape;88;p6"/>
          <p:cNvSpPr txBox="1">
            <a:spLocks noGrp="1"/>
          </p:cNvSpPr>
          <p:nvPr>
            <p:ph type="body" idx="1"/>
          </p:nvPr>
        </p:nvSpPr>
        <p:spPr>
          <a:xfrm>
            <a:off x="311700" y="1317355"/>
            <a:ext cx="8520600" cy="3251519"/>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US">
                <a:solidFill>
                  <a:schemeClr val="dk1"/>
                </a:solidFill>
              </a:rPr>
              <a:t>Properties of a system is a measurable characteristic of a system that is</a:t>
            </a:r>
            <a:br>
              <a:rPr lang="en-US">
                <a:solidFill>
                  <a:schemeClr val="dk1"/>
                </a:solidFill>
              </a:rPr>
            </a:br>
            <a:r>
              <a:rPr lang="en-US">
                <a:solidFill>
                  <a:schemeClr val="dk1"/>
                </a:solidFill>
              </a:rPr>
              <a:t>in equilibrium.</a:t>
            </a:r>
            <a:endParaRPr/>
          </a:p>
          <a:p>
            <a:pPr marL="457200" lvl="0" indent="-342900" algn="l" rtl="0">
              <a:lnSpc>
                <a:spcPct val="115000"/>
              </a:lnSpc>
              <a:spcBef>
                <a:spcPts val="0"/>
              </a:spcBef>
              <a:spcAft>
                <a:spcPts val="0"/>
              </a:spcAft>
              <a:buSzPts val="1800"/>
              <a:buChar char="●"/>
            </a:pPr>
            <a:r>
              <a:rPr lang="en-US">
                <a:solidFill>
                  <a:schemeClr val="dk1"/>
                </a:solidFill>
              </a:rPr>
              <a:t>Properties may be intensive or extensive.</a:t>
            </a:r>
            <a:endParaRPr/>
          </a:p>
          <a:p>
            <a:pPr marL="457200" lvl="0" indent="-342900" algn="l" rtl="0">
              <a:lnSpc>
                <a:spcPct val="115000"/>
              </a:lnSpc>
              <a:spcBef>
                <a:spcPts val="0"/>
              </a:spcBef>
              <a:spcAft>
                <a:spcPts val="0"/>
              </a:spcAft>
              <a:buSzPts val="1800"/>
              <a:buChar char="●"/>
            </a:pPr>
            <a:r>
              <a:rPr lang="en-US" b="1">
                <a:solidFill>
                  <a:schemeClr val="dk1"/>
                </a:solidFill>
              </a:rPr>
              <a:t>Intensive</a:t>
            </a:r>
            <a:r>
              <a:rPr lang="en-US">
                <a:solidFill>
                  <a:schemeClr val="dk1"/>
                </a:solidFill>
              </a:rPr>
              <a:t> – Are independent of the amount of mass:</a:t>
            </a:r>
            <a:br>
              <a:rPr lang="en-US">
                <a:solidFill>
                  <a:schemeClr val="dk1"/>
                </a:solidFill>
              </a:rPr>
            </a:br>
            <a:r>
              <a:rPr lang="en-US">
                <a:solidFill>
                  <a:schemeClr val="dk1"/>
                </a:solidFill>
              </a:rPr>
              <a:t>e.g: Temperature, Pressure, and Density,</a:t>
            </a:r>
            <a:endParaRPr/>
          </a:p>
          <a:p>
            <a:pPr marL="457200" lvl="0" indent="-342900" algn="l" rtl="0">
              <a:lnSpc>
                <a:spcPct val="115000"/>
              </a:lnSpc>
              <a:spcBef>
                <a:spcPts val="0"/>
              </a:spcBef>
              <a:spcAft>
                <a:spcPts val="0"/>
              </a:spcAft>
              <a:buSzPts val="1800"/>
              <a:buChar char="●"/>
            </a:pPr>
            <a:r>
              <a:rPr lang="en-US" b="1">
                <a:solidFill>
                  <a:schemeClr val="dk1"/>
                </a:solidFill>
              </a:rPr>
              <a:t>Extensive</a:t>
            </a:r>
            <a:r>
              <a:rPr lang="en-US">
                <a:solidFill>
                  <a:schemeClr val="dk1"/>
                </a:solidFill>
              </a:rPr>
              <a:t> – varies directly with the mass</a:t>
            </a:r>
            <a:br>
              <a:rPr lang="en-US">
                <a:solidFill>
                  <a:schemeClr val="dk1"/>
                </a:solidFill>
              </a:rPr>
            </a:br>
            <a:r>
              <a:rPr lang="en-US">
                <a:solidFill>
                  <a:schemeClr val="dk1"/>
                </a:solidFill>
              </a:rPr>
              <a:t>e.g: mass, volume, energy, enthalpy</a:t>
            </a:r>
            <a:br>
              <a:rPr lang="en-US">
                <a:solidFill>
                  <a:schemeClr val="dk1"/>
                </a:solidFill>
              </a:rPr>
            </a:br>
            <a:br>
              <a:rPr lang="en-US"/>
            </a:br>
            <a:br>
              <a:rPr lang="en-US">
                <a:solidFill>
                  <a:schemeClr val="dk1"/>
                </a:solidFill>
              </a:rPr>
            </a:br>
            <a:br>
              <a:rPr lang="en-US"/>
            </a:br>
            <a:br>
              <a:rPr lang="en-US">
                <a:solidFill>
                  <a:schemeClr val="dk1"/>
                </a:solidFill>
              </a:rPr>
            </a:br>
            <a:br>
              <a:rPr lang="en-US">
                <a:solidFill>
                  <a:schemeClr val="dk1"/>
                </a:solidFill>
              </a:rPr>
            </a:b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500" b="1">
                <a:solidFill>
                  <a:srgbClr val="006666"/>
                </a:solidFill>
              </a:rPr>
              <a:t>WORK and HEAT</a:t>
            </a:r>
            <a:endParaRPr/>
          </a:p>
        </p:txBody>
      </p:sp>
      <p:sp>
        <p:nvSpPr>
          <p:cNvPr id="94" name="Google Shape;94;p7"/>
          <p:cNvSpPr txBox="1">
            <a:spLocks noGrp="1"/>
          </p:cNvSpPr>
          <p:nvPr>
            <p:ph type="body" idx="1"/>
          </p:nvPr>
        </p:nvSpPr>
        <p:spPr>
          <a:xfrm>
            <a:off x="271220" y="1115878"/>
            <a:ext cx="8561080" cy="3452997"/>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500"/>
              </a:spcBef>
              <a:spcAft>
                <a:spcPts val="0"/>
              </a:spcAft>
              <a:buClr>
                <a:schemeClr val="dk1"/>
              </a:buClr>
              <a:buSzPts val="1100"/>
              <a:buFont typeface="Arial"/>
              <a:buNone/>
            </a:pPr>
            <a:r>
              <a:rPr lang="en-US" sz="2000" b="1" dirty="0">
                <a:solidFill>
                  <a:schemeClr val="dk1"/>
                </a:solidFill>
              </a:rPr>
              <a:t>Work</a:t>
            </a:r>
            <a:r>
              <a:rPr lang="en-US" sz="2000" dirty="0">
                <a:solidFill>
                  <a:schemeClr val="dk1"/>
                </a:solidFill>
              </a:rPr>
              <a:t> – transfer of energy to change height of the weight in surrounding </a:t>
            </a:r>
            <a:r>
              <a:rPr lang="en-US" sz="2000" dirty="0" err="1">
                <a:solidFill>
                  <a:schemeClr val="dk1"/>
                </a:solidFill>
              </a:rPr>
              <a:t>eg</a:t>
            </a:r>
            <a:r>
              <a:rPr lang="en-US" sz="2000" dirty="0">
                <a:solidFill>
                  <a:schemeClr val="dk1"/>
                </a:solidFill>
              </a:rPr>
              <a:t>: work to run a piston by a gas.</a:t>
            </a:r>
            <a:endParaRPr sz="2000" dirty="0">
              <a:solidFill>
                <a:schemeClr val="dk1"/>
              </a:solidFill>
            </a:endParaRPr>
          </a:p>
          <a:p>
            <a:pPr marL="0" lvl="0" indent="0" algn="l" rtl="0">
              <a:lnSpc>
                <a:spcPct val="90000"/>
              </a:lnSpc>
              <a:spcBef>
                <a:spcPts val="500"/>
              </a:spcBef>
              <a:spcAft>
                <a:spcPts val="0"/>
              </a:spcAft>
              <a:buClr>
                <a:schemeClr val="dk1"/>
              </a:buClr>
              <a:buSzPts val="1100"/>
              <a:buNone/>
            </a:pPr>
            <a:r>
              <a:rPr lang="en-US" sz="2000" b="1" dirty="0">
                <a:solidFill>
                  <a:schemeClr val="dk1"/>
                </a:solidFill>
              </a:rPr>
              <a:t>Heat</a:t>
            </a:r>
            <a:r>
              <a:rPr lang="en-US" sz="2000" dirty="0">
                <a:solidFill>
                  <a:schemeClr val="dk1"/>
                </a:solidFill>
              </a:rPr>
              <a:t> is defined as the energy that flows into or out of a system because of a difference in temperature between the thermodynamic system and its surroundings.</a:t>
            </a:r>
            <a:br>
              <a:rPr lang="en-US" sz="2000" dirty="0">
                <a:solidFill>
                  <a:schemeClr val="dk1"/>
                </a:solidFill>
              </a:rPr>
            </a:br>
            <a:endParaRPr sz="2000" dirty="0">
              <a:solidFill>
                <a:schemeClr val="dk1"/>
              </a:solidFill>
            </a:endParaRPr>
          </a:p>
          <a:p>
            <a:pPr marL="0" lvl="0" indent="0" algn="ctr" rtl="0">
              <a:lnSpc>
                <a:spcPct val="90000"/>
              </a:lnSpc>
              <a:spcBef>
                <a:spcPts val="500"/>
              </a:spcBef>
              <a:spcAft>
                <a:spcPts val="0"/>
              </a:spcAft>
              <a:buClr>
                <a:schemeClr val="dk1"/>
              </a:buClr>
              <a:buSzPts val="1100"/>
              <a:buFont typeface="Arial"/>
              <a:buNone/>
            </a:pPr>
            <a:r>
              <a:rPr lang="en-US" sz="2000" dirty="0">
                <a:solidFill>
                  <a:schemeClr val="dk1"/>
                </a:solidFill>
              </a:rPr>
              <a:t>HCl</a:t>
            </a:r>
            <a:r>
              <a:rPr lang="en-US" sz="3300" baseline="-25000" dirty="0">
                <a:solidFill>
                  <a:schemeClr val="dk1"/>
                </a:solidFill>
              </a:rPr>
              <a:t>(</a:t>
            </a:r>
            <a:r>
              <a:rPr lang="en-US" sz="3300" baseline="-25000" dirty="0" err="1">
                <a:solidFill>
                  <a:schemeClr val="dk1"/>
                </a:solidFill>
              </a:rPr>
              <a:t>aq</a:t>
            </a:r>
            <a:r>
              <a:rPr lang="en-US" sz="3300" baseline="-25000" dirty="0">
                <a:solidFill>
                  <a:schemeClr val="dk1"/>
                </a:solidFill>
              </a:rPr>
              <a:t>)</a:t>
            </a:r>
            <a:r>
              <a:rPr lang="en-US" sz="2000" dirty="0">
                <a:solidFill>
                  <a:schemeClr val="dk1"/>
                </a:solidFill>
              </a:rPr>
              <a:t> + NaOH</a:t>
            </a:r>
            <a:r>
              <a:rPr lang="en-US" sz="3300" baseline="-25000" dirty="0">
                <a:solidFill>
                  <a:schemeClr val="dk1"/>
                </a:solidFill>
              </a:rPr>
              <a:t>(</a:t>
            </a:r>
            <a:r>
              <a:rPr lang="en-US" sz="3300" baseline="-25000" dirty="0" err="1">
                <a:solidFill>
                  <a:schemeClr val="dk1"/>
                </a:solidFill>
              </a:rPr>
              <a:t>aq</a:t>
            </a:r>
            <a:r>
              <a:rPr lang="en-US" sz="3300" baseline="-25000" dirty="0">
                <a:solidFill>
                  <a:schemeClr val="dk1"/>
                </a:solidFill>
              </a:rPr>
              <a:t>)</a:t>
            </a:r>
            <a:r>
              <a:rPr lang="en-US" sz="2000" dirty="0">
                <a:solidFill>
                  <a:schemeClr val="dk1"/>
                </a:solidFill>
              </a:rPr>
              <a:t> → NaCl</a:t>
            </a:r>
            <a:r>
              <a:rPr lang="en-US" sz="3300" baseline="-25000" dirty="0">
                <a:solidFill>
                  <a:schemeClr val="dk1"/>
                </a:solidFill>
              </a:rPr>
              <a:t>(</a:t>
            </a:r>
            <a:r>
              <a:rPr lang="en-US" sz="3300" baseline="-25000" dirty="0" err="1">
                <a:solidFill>
                  <a:schemeClr val="dk1"/>
                </a:solidFill>
              </a:rPr>
              <a:t>aq</a:t>
            </a:r>
            <a:r>
              <a:rPr lang="en-US" sz="3300" baseline="-25000" dirty="0">
                <a:solidFill>
                  <a:schemeClr val="dk1"/>
                </a:solidFill>
              </a:rPr>
              <a:t>)</a:t>
            </a:r>
            <a:r>
              <a:rPr lang="en-US" sz="2000" dirty="0">
                <a:solidFill>
                  <a:schemeClr val="dk1"/>
                </a:solidFill>
              </a:rPr>
              <a:t> + H</a:t>
            </a:r>
            <a:r>
              <a:rPr lang="en-US" sz="3300" baseline="-25000" dirty="0">
                <a:solidFill>
                  <a:schemeClr val="dk1"/>
                </a:solidFill>
              </a:rPr>
              <a:t>2</a:t>
            </a:r>
            <a:r>
              <a:rPr lang="en-US" sz="2000" dirty="0">
                <a:solidFill>
                  <a:schemeClr val="dk1"/>
                </a:solidFill>
              </a:rPr>
              <a:t>O</a:t>
            </a:r>
            <a:r>
              <a:rPr lang="en-US" sz="3300" baseline="-25000" dirty="0">
                <a:solidFill>
                  <a:schemeClr val="dk1"/>
                </a:solidFill>
              </a:rPr>
              <a:t>(l)</a:t>
            </a:r>
            <a:r>
              <a:rPr lang="en-US" sz="2000" dirty="0">
                <a:solidFill>
                  <a:schemeClr val="dk1"/>
                </a:solidFill>
              </a:rPr>
              <a:t>  - heat given off.</a:t>
            </a:r>
            <a:endParaRPr sz="2000" dirty="0">
              <a:solidFill>
                <a:schemeClr val="dk1"/>
              </a:solidFill>
            </a:endParaRPr>
          </a:p>
          <a:p>
            <a:pPr marL="0" lvl="0" indent="0" algn="l" rtl="0">
              <a:lnSpc>
                <a:spcPct val="90000"/>
              </a:lnSpc>
              <a:spcBef>
                <a:spcPts val="500"/>
              </a:spcBef>
              <a:spcAft>
                <a:spcPts val="0"/>
              </a:spcAft>
              <a:buSzPts val="1800"/>
              <a:buNone/>
            </a:pPr>
            <a:endParaRPr sz="2000" dirty="0">
              <a:solidFill>
                <a:schemeClr val="dk1"/>
              </a:solidFill>
            </a:endParaRPr>
          </a:p>
          <a:p>
            <a:pPr marL="0" lvl="0" indent="0" algn="l" rtl="0">
              <a:lnSpc>
                <a:spcPct val="90000"/>
              </a:lnSpc>
              <a:spcBef>
                <a:spcPts val="500"/>
              </a:spcBef>
              <a:spcAft>
                <a:spcPts val="0"/>
              </a:spcAft>
              <a:buClr>
                <a:schemeClr val="dk1"/>
              </a:buClr>
              <a:buSzPts val="1100"/>
              <a:buFont typeface="Arial"/>
              <a:buNone/>
            </a:pPr>
            <a:r>
              <a:rPr lang="en-US" sz="2000" dirty="0">
                <a:solidFill>
                  <a:schemeClr val="dk1"/>
                </a:solidFill>
              </a:rPr>
              <a:t>If heat released to surroundings – </a:t>
            </a:r>
            <a:r>
              <a:rPr lang="en-US" sz="2000" b="1" dirty="0">
                <a:solidFill>
                  <a:schemeClr val="dk1"/>
                </a:solidFill>
              </a:rPr>
              <a:t>exothermic</a:t>
            </a:r>
            <a:r>
              <a:rPr lang="en-US" sz="2000" dirty="0">
                <a:solidFill>
                  <a:schemeClr val="dk1"/>
                </a:solidFill>
              </a:rPr>
              <a:t>.</a:t>
            </a:r>
            <a:endParaRPr sz="2000" dirty="0">
              <a:solidFill>
                <a:schemeClr val="dk1"/>
              </a:solidFill>
            </a:endParaRPr>
          </a:p>
          <a:p>
            <a:pPr marL="0" lvl="0" indent="0" algn="l" rtl="0">
              <a:lnSpc>
                <a:spcPct val="115000"/>
              </a:lnSpc>
              <a:spcBef>
                <a:spcPts val="0"/>
              </a:spcBef>
              <a:spcAft>
                <a:spcPts val="1600"/>
              </a:spcAft>
              <a:buSzPts val="1800"/>
              <a:buNone/>
            </a:pPr>
            <a:r>
              <a:rPr lang="en-US" sz="2000" dirty="0">
                <a:solidFill>
                  <a:schemeClr val="dk1"/>
                </a:solidFill>
              </a:rPr>
              <a:t>If heat absorbed from surroundings – </a:t>
            </a:r>
            <a:r>
              <a:rPr lang="en-US" sz="2000" b="1" dirty="0">
                <a:solidFill>
                  <a:schemeClr val="dk1"/>
                </a:solidFill>
              </a:rPr>
              <a:t>endothermic</a:t>
            </a:r>
            <a:endParaRPr b="1"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C00000"/>
                </a:solidFill>
              </a:rPr>
              <a:t>Enthalpy</a:t>
            </a:r>
            <a:br>
              <a:rPr lang="en-US"/>
            </a:br>
            <a:br>
              <a:rPr lang="en-US"/>
            </a:br>
            <a:endParaRPr/>
          </a:p>
        </p:txBody>
      </p:sp>
      <p:sp>
        <p:nvSpPr>
          <p:cNvPr id="100" name="Google Shape;100;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US" b="1">
                <a:solidFill>
                  <a:schemeClr val="dk1"/>
                </a:solidFill>
              </a:rPr>
              <a:t>Enthalpy</a:t>
            </a:r>
            <a:r>
              <a:rPr lang="en-US">
                <a:solidFill>
                  <a:schemeClr val="dk1"/>
                </a:solidFill>
              </a:rPr>
              <a:t> (denoted H) is an extensive property of a substance that</a:t>
            </a:r>
            <a:br>
              <a:rPr lang="en-US">
                <a:solidFill>
                  <a:schemeClr val="dk1"/>
                </a:solidFill>
              </a:rPr>
            </a:br>
            <a:r>
              <a:rPr lang="en-US">
                <a:solidFill>
                  <a:schemeClr val="dk1"/>
                </a:solidFill>
              </a:rPr>
              <a:t>can be used to obtain the heat absorbed or evolved in a chemical reaction.</a:t>
            </a:r>
            <a:endParaRPr/>
          </a:p>
          <a:p>
            <a:pPr marL="457200" lvl="0" indent="-342900" algn="l" rtl="0">
              <a:lnSpc>
                <a:spcPct val="115000"/>
              </a:lnSpc>
              <a:spcBef>
                <a:spcPts val="0"/>
              </a:spcBef>
              <a:spcAft>
                <a:spcPts val="0"/>
              </a:spcAft>
              <a:buSzPts val="1800"/>
              <a:buChar char="●"/>
            </a:pPr>
            <a:r>
              <a:rPr lang="en-US">
                <a:solidFill>
                  <a:schemeClr val="dk1"/>
                </a:solidFill>
              </a:rPr>
              <a:t>Enthalpy is a state function. A state function is </a:t>
            </a:r>
            <a:r>
              <a:rPr lang="en-US" i="1">
                <a:solidFill>
                  <a:schemeClr val="dk1"/>
                </a:solidFill>
              </a:rPr>
              <a:t>a property of a system that depends</a:t>
            </a:r>
            <a:r>
              <a:rPr lang="en-US">
                <a:solidFill>
                  <a:schemeClr val="dk1"/>
                </a:solidFill>
              </a:rPr>
              <a:t> </a:t>
            </a:r>
            <a:r>
              <a:rPr lang="en-US" i="1">
                <a:solidFill>
                  <a:schemeClr val="dk1"/>
                </a:solidFill>
              </a:rPr>
              <a:t>only on its present state, which is determined by variables such as temperature and</a:t>
            </a:r>
            <a:r>
              <a:rPr lang="en-US">
                <a:solidFill>
                  <a:schemeClr val="dk1"/>
                </a:solidFill>
              </a:rPr>
              <a:t> </a:t>
            </a:r>
            <a:r>
              <a:rPr lang="en-US" i="1">
                <a:solidFill>
                  <a:schemeClr val="dk1"/>
                </a:solidFill>
              </a:rPr>
              <a:t>pressure, and is independent of any previous history of the system. </a:t>
            </a:r>
            <a:br>
              <a:rPr lang="en-US">
                <a:solidFill>
                  <a:schemeClr val="dk1"/>
                </a:solidFill>
              </a:rPr>
            </a:br>
            <a:br>
              <a:rPr lang="en-US">
                <a:solidFill>
                  <a:schemeClr val="dk1"/>
                </a:solidFill>
              </a:rPr>
            </a:br>
            <a:r>
              <a:rPr lang="en-US">
                <a:solidFill>
                  <a:schemeClr val="dk1"/>
                </a:solidFill>
              </a:rPr>
              <a:t> The enthalpy of reaction equals the heat of reaction at constant pressure.</a:t>
            </a:r>
            <a:br>
              <a:rPr lang="en-US">
                <a:solidFill>
                  <a:schemeClr val="dk1"/>
                </a:solidFill>
              </a:rPr>
            </a:br>
            <a:br>
              <a:rPr lang="en-US"/>
            </a:br>
            <a:br>
              <a:rPr lang="en-US">
                <a:solidFill>
                  <a:schemeClr val="dk1"/>
                </a:solidFill>
              </a:rPr>
            </a:br>
            <a:br>
              <a:rPr lang="en-US">
                <a:solidFill>
                  <a:schemeClr val="dk1"/>
                </a:solidFill>
              </a:rPr>
            </a:br>
            <a:endParaRPr>
              <a:solidFill>
                <a:schemeClr val="dk1"/>
              </a:solidFill>
            </a:endParaRPr>
          </a:p>
        </p:txBody>
      </p:sp>
      <p:pic>
        <p:nvPicPr>
          <p:cNvPr id="101" name="Google Shape;101;p8"/>
          <p:cNvPicPr preferRelativeResize="0"/>
          <p:nvPr/>
        </p:nvPicPr>
        <p:blipFill rotWithShape="1">
          <a:blip r:embed="rId3">
            <a:alphaModFix/>
          </a:blip>
          <a:srcRect/>
          <a:stretch/>
        </p:blipFill>
        <p:spPr>
          <a:xfrm>
            <a:off x="3153907" y="3051035"/>
            <a:ext cx="3322933" cy="330093"/>
          </a:xfrm>
          <a:prstGeom prst="rect">
            <a:avLst/>
          </a:prstGeom>
          <a:noFill/>
          <a:ln>
            <a:noFill/>
          </a:ln>
        </p:spPr>
      </p:pic>
      <p:pic>
        <p:nvPicPr>
          <p:cNvPr id="102" name="Google Shape;102;p8"/>
          <p:cNvPicPr preferRelativeResize="0"/>
          <p:nvPr/>
        </p:nvPicPr>
        <p:blipFill rotWithShape="1">
          <a:blip r:embed="rId4">
            <a:alphaModFix/>
          </a:blip>
          <a:srcRect t="30835" r="2925" b="13796"/>
          <a:stretch/>
        </p:blipFill>
        <p:spPr>
          <a:xfrm>
            <a:off x="3782676" y="3934333"/>
            <a:ext cx="1470160" cy="379708"/>
          </a:xfrm>
          <a:prstGeom prst="rect">
            <a:avLst/>
          </a:prstGeom>
          <a:noFill/>
          <a:ln>
            <a:noFill/>
          </a:ln>
        </p:spPr>
      </p:pic>
      <p:pic>
        <p:nvPicPr>
          <p:cNvPr id="103" name="Google Shape;103;p8"/>
          <p:cNvPicPr preferRelativeResize="0"/>
          <p:nvPr/>
        </p:nvPicPr>
        <p:blipFill rotWithShape="1">
          <a:blip r:embed="rId5">
            <a:alphaModFix/>
          </a:blip>
          <a:srcRect/>
          <a:stretch/>
        </p:blipFill>
        <p:spPr>
          <a:xfrm>
            <a:off x="3600450" y="4397802"/>
            <a:ext cx="1943100" cy="447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5F4E30C-5A31-89D7-00C6-A0EA5490E6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550"/>
          <a:stretch/>
        </p:blipFill>
        <p:spPr bwMode="auto">
          <a:xfrm>
            <a:off x="857250" y="299406"/>
            <a:ext cx="7429500" cy="408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76327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1814</Words>
  <Application>Microsoft Office PowerPoint</Application>
  <PresentationFormat>Экран (16:9)</PresentationFormat>
  <Paragraphs>115</Paragraphs>
  <Slides>36</Slides>
  <Notes>32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36</vt:i4>
      </vt:variant>
    </vt:vector>
  </HeadingPairs>
  <TitlesOfParts>
    <vt:vector size="43" baseType="lpstr">
      <vt:lpstr>Arial</vt:lpstr>
      <vt:lpstr>Bad Script</vt:lpstr>
      <vt:lpstr>Cambria Math</vt:lpstr>
      <vt:lpstr>Georgia</vt:lpstr>
      <vt:lpstr>Noto Sans Symbols</vt:lpstr>
      <vt:lpstr>Times New Roman</vt:lpstr>
      <vt:lpstr>Simple Light</vt:lpstr>
      <vt:lpstr>Al-Farabi Kazakh National University Higher School of Medicine   </vt:lpstr>
      <vt:lpstr>LEARNING OUTCOMES As a result of the lesson you will be able to: </vt:lpstr>
      <vt:lpstr>Thermodynamics</vt:lpstr>
      <vt:lpstr>Презентация PowerPoint</vt:lpstr>
      <vt:lpstr>Презентация PowerPoint</vt:lpstr>
      <vt:lpstr>Properties of a system   </vt:lpstr>
      <vt:lpstr>WORK and HEAT</vt:lpstr>
      <vt:lpstr>Enthalpy  </vt:lpstr>
      <vt:lpstr>Презентация PowerPoint</vt:lpstr>
      <vt:lpstr>Презентация PowerPoint</vt:lpstr>
      <vt:lpstr>Презентация PowerPoint</vt:lpstr>
      <vt:lpstr>First Law of Thermodynamics</vt:lpstr>
      <vt:lpstr>First law of thermodynamics: Left or right or BOTH? </vt:lpstr>
      <vt:lpstr>Answer: BOTH</vt:lpstr>
      <vt:lpstr>Spontaneous Processes</vt:lpstr>
      <vt:lpstr>Spontaneous Processes</vt:lpstr>
      <vt:lpstr>Spontaneous Processes</vt:lpstr>
      <vt:lpstr>Irreversible Processes</vt:lpstr>
      <vt:lpstr>Entropy</vt:lpstr>
      <vt:lpstr>Entropy</vt:lpstr>
      <vt:lpstr>Second Law of Thermodynamics </vt:lpstr>
      <vt:lpstr>Second Law of Thermodynamics</vt:lpstr>
      <vt:lpstr>Презентация PowerPoint</vt:lpstr>
      <vt:lpstr>Презентация PowerPoint</vt:lpstr>
      <vt:lpstr>Презентация PowerPoint</vt:lpstr>
      <vt:lpstr>Making Qualitative Predictions of Entropy Changes in Physical and Chemical Processes  </vt:lpstr>
      <vt:lpstr>Key</vt:lpstr>
      <vt:lpstr>Gibbs Energy Equation dG = dH - TdS, where dG is the change in Gibbs energy,  dH is the change in enthalpy,  T is the temperature,  dS is the change in entropy * If dG is a negative number, the reaction will be spontaneous. * If dG is a positive number, the reaction will be nonspontaneous. * If dG is a zero, the reaction is at equilibrium. </vt:lpstr>
      <vt:lpstr>Applying the Criteria for Spontaneous Change:  Δ G = ΔH -TΔS  </vt:lpstr>
      <vt:lpstr>Application in a biological system</vt:lpstr>
      <vt:lpstr>A CELL AND ITS SURROUNDINGS</vt:lpstr>
      <vt:lpstr>THE ROLE OF NADH AND ATP IN METABOLISM</vt:lpstr>
      <vt:lpstr>Презентация PowerPoint</vt:lpstr>
      <vt:lpstr>Презентация PowerPoint</vt:lpstr>
      <vt:lpstr>ENERGY STORAGE IN CELLS</vt:lpstr>
      <vt:lpstr>We’ve studied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   </dc:title>
  <dc:creator>user</dc:creator>
  <cp:lastModifiedBy>Шевченко Анастасия</cp:lastModifiedBy>
  <cp:revision>13</cp:revision>
  <dcterms:modified xsi:type="dcterms:W3CDTF">2023-11-19T15:59:36Z</dcterms:modified>
</cp:coreProperties>
</file>